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64" r:id="rId4"/>
    <p:sldId id="265" r:id="rId5"/>
    <p:sldId id="266" r:id="rId6"/>
    <p:sldId id="270" r:id="rId7"/>
    <p:sldId id="267" r:id="rId8"/>
    <p:sldId id="268" r:id="rId9"/>
    <p:sldId id="269" r:id="rId10"/>
    <p:sldId id="257" r:id="rId11"/>
    <p:sldId id="275" r:id="rId12"/>
    <p:sldId id="258" r:id="rId13"/>
    <p:sldId id="259" r:id="rId14"/>
    <p:sldId id="261" r:id="rId15"/>
    <p:sldId id="260" r:id="rId16"/>
    <p:sldId id="262" r:id="rId17"/>
    <p:sldId id="271" r:id="rId18"/>
    <p:sldId id="273" r:id="rId19"/>
    <p:sldId id="272" r:id="rId20"/>
    <p:sldId id="274" r:id="rId21"/>
    <p:sldId id="277" r:id="rId22"/>
    <p:sldId id="278"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32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7AF54-D235-2E44-A147-B2E8D121AD61}" type="doc">
      <dgm:prSet loTypeId="urn:microsoft.com/office/officeart/2005/8/layout/hChevron3" loCatId="" qsTypeId="urn:microsoft.com/office/officeart/2005/8/quickstyle/simple4" qsCatId="simple" csTypeId="urn:microsoft.com/office/officeart/2005/8/colors/accent1_2" csCatId="accent1" phldr="1"/>
      <dgm:spPr/>
    </dgm:pt>
    <dgm:pt modelId="{474697A7-3E5A-764D-AC67-D76A4EEEE458}">
      <dgm:prSet phldrT="[Text]"/>
      <dgm:spPr/>
      <dgm:t>
        <a:bodyPr/>
        <a:lstStyle/>
        <a:p>
          <a:r>
            <a:rPr lang="en-US" dirty="0" smtClean="0"/>
            <a:t>Alarm Activated</a:t>
          </a:r>
          <a:endParaRPr lang="en-US" dirty="0"/>
        </a:p>
      </dgm:t>
    </dgm:pt>
    <dgm:pt modelId="{68F15C6C-4A78-4743-9C65-85A595764670}" type="parTrans" cxnId="{FD5EB3E4-B335-B147-94A8-1E94C0EE8D2F}">
      <dgm:prSet/>
      <dgm:spPr/>
      <dgm:t>
        <a:bodyPr/>
        <a:lstStyle/>
        <a:p>
          <a:endParaRPr lang="en-US"/>
        </a:p>
      </dgm:t>
    </dgm:pt>
    <dgm:pt modelId="{135DC9E3-64C3-C44C-8203-6FDF3A265E53}" type="sibTrans" cxnId="{FD5EB3E4-B335-B147-94A8-1E94C0EE8D2F}">
      <dgm:prSet/>
      <dgm:spPr/>
      <dgm:t>
        <a:bodyPr/>
        <a:lstStyle/>
        <a:p>
          <a:endParaRPr lang="en-US"/>
        </a:p>
      </dgm:t>
    </dgm:pt>
    <dgm:pt modelId="{65E6A72E-E460-FF4F-BA8F-4492005C13D3}" type="pres">
      <dgm:prSet presAssocID="{EBC7AF54-D235-2E44-A147-B2E8D121AD61}" presName="Name0" presStyleCnt="0">
        <dgm:presLayoutVars>
          <dgm:dir/>
          <dgm:resizeHandles val="exact"/>
        </dgm:presLayoutVars>
      </dgm:prSet>
      <dgm:spPr/>
    </dgm:pt>
    <dgm:pt modelId="{545360CE-FFE1-4A4E-898E-EF48BDD60B84}" type="pres">
      <dgm:prSet presAssocID="{474697A7-3E5A-764D-AC67-D76A4EEEE458}" presName="parTxOnly" presStyleLbl="node1" presStyleIdx="0" presStyleCnt="1" custLinFactNeighborX="-49" custLinFactNeighborY="16095">
        <dgm:presLayoutVars>
          <dgm:bulletEnabled val="1"/>
        </dgm:presLayoutVars>
      </dgm:prSet>
      <dgm:spPr/>
      <dgm:t>
        <a:bodyPr/>
        <a:lstStyle/>
        <a:p>
          <a:endParaRPr lang="en-US"/>
        </a:p>
      </dgm:t>
    </dgm:pt>
  </dgm:ptLst>
  <dgm:cxnLst>
    <dgm:cxn modelId="{58EE6006-7AEE-7E4B-90D3-877D533BD2C0}" type="presOf" srcId="{474697A7-3E5A-764D-AC67-D76A4EEEE458}" destId="{545360CE-FFE1-4A4E-898E-EF48BDD60B84}" srcOrd="0" destOrd="0" presId="urn:microsoft.com/office/officeart/2005/8/layout/hChevron3"/>
    <dgm:cxn modelId="{B1E187B6-6A8A-9E45-ACE1-402A3C014D69}" type="presOf" srcId="{EBC7AF54-D235-2E44-A147-B2E8D121AD61}" destId="{65E6A72E-E460-FF4F-BA8F-4492005C13D3}" srcOrd="0" destOrd="0" presId="urn:microsoft.com/office/officeart/2005/8/layout/hChevron3"/>
    <dgm:cxn modelId="{FD5EB3E4-B335-B147-94A8-1E94C0EE8D2F}" srcId="{EBC7AF54-D235-2E44-A147-B2E8D121AD61}" destId="{474697A7-3E5A-764D-AC67-D76A4EEEE458}" srcOrd="0" destOrd="0" parTransId="{68F15C6C-4A78-4743-9C65-85A595764670}" sibTransId="{135DC9E3-64C3-C44C-8203-6FDF3A265E53}"/>
    <dgm:cxn modelId="{CB7B63C6-2E7E-ED4A-B6C6-DE23E60F496A}" type="presParOf" srcId="{65E6A72E-E460-FF4F-BA8F-4492005C13D3}" destId="{545360CE-FFE1-4A4E-898E-EF48BDD60B84}" srcOrd="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7AF54-D235-2E44-A147-B2E8D121AD61}" type="doc">
      <dgm:prSet loTypeId="urn:microsoft.com/office/officeart/2005/8/layout/hChevron3" loCatId="" qsTypeId="urn:microsoft.com/office/officeart/2005/8/quickstyle/simple4" qsCatId="simple" csTypeId="urn:microsoft.com/office/officeart/2005/8/colors/accent1_2" csCatId="accent1" phldr="1"/>
      <dgm:spPr/>
    </dgm:pt>
    <dgm:pt modelId="{474697A7-3E5A-764D-AC67-D76A4EEEE458}">
      <dgm:prSet phldrT="[Text]"/>
      <dgm:spPr/>
      <dgm:t>
        <a:bodyPr/>
        <a:lstStyle/>
        <a:p>
          <a:r>
            <a:rPr lang="en-US" dirty="0" smtClean="0"/>
            <a:t>Toilet Bowl Cleaner Empty</a:t>
          </a:r>
          <a:endParaRPr lang="en-US" dirty="0"/>
        </a:p>
      </dgm:t>
    </dgm:pt>
    <dgm:pt modelId="{68F15C6C-4A78-4743-9C65-85A595764670}" type="parTrans" cxnId="{FD5EB3E4-B335-B147-94A8-1E94C0EE8D2F}">
      <dgm:prSet/>
      <dgm:spPr/>
      <dgm:t>
        <a:bodyPr/>
        <a:lstStyle/>
        <a:p>
          <a:endParaRPr lang="en-US"/>
        </a:p>
      </dgm:t>
    </dgm:pt>
    <dgm:pt modelId="{135DC9E3-64C3-C44C-8203-6FDF3A265E53}" type="sibTrans" cxnId="{FD5EB3E4-B335-B147-94A8-1E94C0EE8D2F}">
      <dgm:prSet/>
      <dgm:spPr/>
      <dgm:t>
        <a:bodyPr/>
        <a:lstStyle/>
        <a:p>
          <a:endParaRPr lang="en-US"/>
        </a:p>
      </dgm:t>
    </dgm:pt>
    <dgm:pt modelId="{65E6A72E-E460-FF4F-BA8F-4492005C13D3}" type="pres">
      <dgm:prSet presAssocID="{EBC7AF54-D235-2E44-A147-B2E8D121AD61}" presName="Name0" presStyleCnt="0">
        <dgm:presLayoutVars>
          <dgm:dir/>
          <dgm:resizeHandles val="exact"/>
        </dgm:presLayoutVars>
      </dgm:prSet>
      <dgm:spPr/>
    </dgm:pt>
    <dgm:pt modelId="{545360CE-FFE1-4A4E-898E-EF48BDD60B84}" type="pres">
      <dgm:prSet presAssocID="{474697A7-3E5A-764D-AC67-D76A4EEEE458}" presName="parTxOnly" presStyleLbl="node1" presStyleIdx="0" presStyleCnt="1" custScaleY="75798" custLinFactNeighborY="18386">
        <dgm:presLayoutVars>
          <dgm:bulletEnabled val="1"/>
        </dgm:presLayoutVars>
      </dgm:prSet>
      <dgm:spPr/>
      <dgm:t>
        <a:bodyPr/>
        <a:lstStyle/>
        <a:p>
          <a:endParaRPr lang="en-US"/>
        </a:p>
      </dgm:t>
    </dgm:pt>
  </dgm:ptLst>
  <dgm:cxnLst>
    <dgm:cxn modelId="{CD8B20A6-F7F1-BA4B-A2EC-5EF7966DAD10}" type="presOf" srcId="{474697A7-3E5A-764D-AC67-D76A4EEEE458}" destId="{545360CE-FFE1-4A4E-898E-EF48BDD60B84}" srcOrd="0" destOrd="0" presId="urn:microsoft.com/office/officeart/2005/8/layout/hChevron3"/>
    <dgm:cxn modelId="{36FFE89A-1BF3-EE4B-9521-A774444997CE}" type="presOf" srcId="{EBC7AF54-D235-2E44-A147-B2E8D121AD61}" destId="{65E6A72E-E460-FF4F-BA8F-4492005C13D3}" srcOrd="0" destOrd="0" presId="urn:microsoft.com/office/officeart/2005/8/layout/hChevron3"/>
    <dgm:cxn modelId="{FD5EB3E4-B335-B147-94A8-1E94C0EE8D2F}" srcId="{EBC7AF54-D235-2E44-A147-B2E8D121AD61}" destId="{474697A7-3E5A-764D-AC67-D76A4EEEE458}" srcOrd="0" destOrd="0" parTransId="{68F15C6C-4A78-4743-9C65-85A595764670}" sibTransId="{135DC9E3-64C3-C44C-8203-6FDF3A265E53}"/>
    <dgm:cxn modelId="{CC060AA6-B588-7F4D-85B5-D401279EA23E}" type="presParOf" srcId="{65E6A72E-E460-FF4F-BA8F-4492005C13D3}" destId="{545360CE-FFE1-4A4E-898E-EF48BDD60B84}" srcOrd="0"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C7AF54-D235-2E44-A147-B2E8D121AD61}" type="doc">
      <dgm:prSet loTypeId="urn:microsoft.com/office/officeart/2005/8/layout/hChevron3" loCatId="" qsTypeId="urn:microsoft.com/office/officeart/2005/8/quickstyle/simple4" qsCatId="simple" csTypeId="urn:microsoft.com/office/officeart/2005/8/colors/accent1_2" csCatId="accent1" phldr="1"/>
      <dgm:spPr/>
    </dgm:pt>
    <dgm:pt modelId="{474697A7-3E5A-764D-AC67-D76A4EEEE458}">
      <dgm:prSet phldrT="[Text]"/>
      <dgm:spPr/>
      <dgm:t>
        <a:bodyPr/>
        <a:lstStyle/>
        <a:p>
          <a:r>
            <a:rPr lang="en-US" dirty="0" smtClean="0"/>
            <a:t>Snooze Pressed</a:t>
          </a:r>
          <a:endParaRPr lang="en-US" dirty="0"/>
        </a:p>
      </dgm:t>
    </dgm:pt>
    <dgm:pt modelId="{68F15C6C-4A78-4743-9C65-85A595764670}" type="parTrans" cxnId="{FD5EB3E4-B335-B147-94A8-1E94C0EE8D2F}">
      <dgm:prSet/>
      <dgm:spPr/>
      <dgm:t>
        <a:bodyPr/>
        <a:lstStyle/>
        <a:p>
          <a:endParaRPr lang="en-US"/>
        </a:p>
      </dgm:t>
    </dgm:pt>
    <dgm:pt modelId="{135DC9E3-64C3-C44C-8203-6FDF3A265E53}" type="sibTrans" cxnId="{FD5EB3E4-B335-B147-94A8-1E94C0EE8D2F}">
      <dgm:prSet/>
      <dgm:spPr/>
      <dgm:t>
        <a:bodyPr/>
        <a:lstStyle/>
        <a:p>
          <a:endParaRPr lang="en-US"/>
        </a:p>
      </dgm:t>
    </dgm:pt>
    <dgm:pt modelId="{65E6A72E-E460-FF4F-BA8F-4492005C13D3}" type="pres">
      <dgm:prSet presAssocID="{EBC7AF54-D235-2E44-A147-B2E8D121AD61}" presName="Name0" presStyleCnt="0">
        <dgm:presLayoutVars>
          <dgm:dir/>
          <dgm:resizeHandles val="exact"/>
        </dgm:presLayoutVars>
      </dgm:prSet>
      <dgm:spPr/>
    </dgm:pt>
    <dgm:pt modelId="{545360CE-FFE1-4A4E-898E-EF48BDD60B84}" type="pres">
      <dgm:prSet presAssocID="{474697A7-3E5A-764D-AC67-D76A4EEEE458}" presName="parTxOnly" presStyleLbl="node1" presStyleIdx="0" presStyleCnt="1" custLinFactNeighborX="-555">
        <dgm:presLayoutVars>
          <dgm:bulletEnabled val="1"/>
        </dgm:presLayoutVars>
      </dgm:prSet>
      <dgm:spPr/>
      <dgm:t>
        <a:bodyPr/>
        <a:lstStyle/>
        <a:p>
          <a:endParaRPr lang="en-US"/>
        </a:p>
      </dgm:t>
    </dgm:pt>
  </dgm:ptLst>
  <dgm:cxnLst>
    <dgm:cxn modelId="{16B2AC0E-45F6-E143-8ACA-2F82A20D9E62}" type="presOf" srcId="{EBC7AF54-D235-2E44-A147-B2E8D121AD61}" destId="{65E6A72E-E460-FF4F-BA8F-4492005C13D3}" srcOrd="0" destOrd="0" presId="urn:microsoft.com/office/officeart/2005/8/layout/hChevron3"/>
    <dgm:cxn modelId="{56108AC4-F02B-2344-8955-87FECA00D2A7}" type="presOf" srcId="{474697A7-3E5A-764D-AC67-D76A4EEEE458}" destId="{545360CE-FFE1-4A4E-898E-EF48BDD60B84}" srcOrd="0" destOrd="0" presId="urn:microsoft.com/office/officeart/2005/8/layout/hChevron3"/>
    <dgm:cxn modelId="{FD5EB3E4-B335-B147-94A8-1E94C0EE8D2F}" srcId="{EBC7AF54-D235-2E44-A147-B2E8D121AD61}" destId="{474697A7-3E5A-764D-AC67-D76A4EEEE458}" srcOrd="0" destOrd="0" parTransId="{68F15C6C-4A78-4743-9C65-85A595764670}" sibTransId="{135DC9E3-64C3-C44C-8203-6FDF3A265E53}"/>
    <dgm:cxn modelId="{FA13E146-CA01-8A4A-8CE2-3F3B2B31832A}" type="presParOf" srcId="{65E6A72E-E460-FF4F-BA8F-4492005C13D3}" destId="{545360CE-FFE1-4A4E-898E-EF48BDD60B84}" srcOrd="0" destOrd="0" presId="urn:microsoft.com/office/officeart/2005/8/layout/hChevron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0BC7C1-FEC3-3247-BA20-26AAEB242E1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6B662E30-FF17-644E-B786-D599CA01F511}">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Input</a:t>
          </a:r>
          <a:endParaRPr lang="en-US" dirty="0"/>
        </a:p>
      </dgm:t>
    </dgm:pt>
    <dgm:pt modelId="{CE4E5C8F-4A4E-4A40-8956-473AFC704FD5}" type="parTrans" cxnId="{A70646CF-FA24-C044-9FAC-3CE0E9B0BECF}">
      <dgm:prSet/>
      <dgm:spPr/>
      <dgm:t>
        <a:bodyPr/>
        <a:lstStyle/>
        <a:p>
          <a:endParaRPr lang="en-US"/>
        </a:p>
      </dgm:t>
    </dgm:pt>
    <dgm:pt modelId="{CCA25148-BCE8-4248-AF4A-0AD239860E6E}" type="sibTrans" cxnId="{A70646CF-FA24-C044-9FAC-3CE0E9B0BECF}">
      <dgm:prSet/>
      <dgm:spPr/>
      <dgm:t>
        <a:bodyPr/>
        <a:lstStyle/>
        <a:p>
          <a:endParaRPr lang="en-US"/>
        </a:p>
      </dgm:t>
    </dgm:pt>
    <dgm:pt modelId="{9738A8B2-D356-134A-A5D8-A508FA1A399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Encode</a:t>
          </a:r>
          <a:endParaRPr lang="en-US" dirty="0"/>
        </a:p>
      </dgm:t>
    </dgm:pt>
    <dgm:pt modelId="{F1D32DF5-B869-714B-A39A-C77A2FA5EA8F}" type="parTrans" cxnId="{78CB314C-4450-E64E-BF0D-4665F9181746}">
      <dgm:prSet/>
      <dgm:spPr/>
      <dgm:t>
        <a:bodyPr/>
        <a:lstStyle/>
        <a:p>
          <a:endParaRPr lang="en-US"/>
        </a:p>
      </dgm:t>
    </dgm:pt>
    <dgm:pt modelId="{9B62CD15-CB5A-B34A-88A7-98CE7DD00EF8}" type="sibTrans" cxnId="{78CB314C-4450-E64E-BF0D-4665F9181746}">
      <dgm:prSet/>
      <dgm:spPr/>
      <dgm:t>
        <a:bodyPr/>
        <a:lstStyle/>
        <a:p>
          <a:endParaRPr lang="en-US"/>
        </a:p>
      </dgm:t>
    </dgm:pt>
    <dgm:pt modelId="{D2EF6CF1-18BE-AD42-9130-EBE7C6147BAF}">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Orchestrate</a:t>
          </a:r>
          <a:endParaRPr lang="en-US" dirty="0"/>
        </a:p>
      </dgm:t>
    </dgm:pt>
    <dgm:pt modelId="{1A9CD97B-E9EB-8440-B745-474D1D21F0FB}" type="parTrans" cxnId="{C2614F19-A253-7F4C-B36F-32DBD80A5DD9}">
      <dgm:prSet/>
      <dgm:spPr/>
      <dgm:t>
        <a:bodyPr/>
        <a:lstStyle/>
        <a:p>
          <a:endParaRPr lang="en-US"/>
        </a:p>
      </dgm:t>
    </dgm:pt>
    <dgm:pt modelId="{12B429BC-3076-7D4F-943A-BEF9B08BD195}" type="sibTrans" cxnId="{C2614F19-A253-7F4C-B36F-32DBD80A5DD9}">
      <dgm:prSet/>
      <dgm:spPr/>
      <dgm:t>
        <a:bodyPr/>
        <a:lstStyle/>
        <a:p>
          <a:endParaRPr lang="en-US"/>
        </a:p>
      </dgm:t>
    </dgm:pt>
    <dgm:pt modelId="{A256FB86-E357-7645-A361-61C3DD51DFF1}">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Encode</a:t>
          </a:r>
          <a:endParaRPr lang="en-US" dirty="0"/>
        </a:p>
      </dgm:t>
    </dgm:pt>
    <dgm:pt modelId="{0DF9503B-F18E-3B42-B1CE-58FF5662859B}" type="parTrans" cxnId="{8BF616E4-C994-8F48-A9E0-5DB0E3CAC902}">
      <dgm:prSet/>
      <dgm:spPr/>
      <dgm:t>
        <a:bodyPr/>
        <a:lstStyle/>
        <a:p>
          <a:endParaRPr lang="en-US"/>
        </a:p>
      </dgm:t>
    </dgm:pt>
    <dgm:pt modelId="{88E9D8D4-AEF7-3D42-A60E-EDC51E2ABAAB}" type="sibTrans" cxnId="{8BF616E4-C994-8F48-A9E0-5DB0E3CAC902}">
      <dgm:prSet/>
      <dgm:spPr/>
      <dgm:t>
        <a:bodyPr/>
        <a:lstStyle/>
        <a:p>
          <a:endParaRPr lang="en-US"/>
        </a:p>
      </dgm:t>
    </dgm:pt>
    <dgm:pt modelId="{38E6D3A6-7CCF-7740-84CD-2F55F607E372}">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Output</a:t>
          </a:r>
          <a:endParaRPr lang="en-US" dirty="0"/>
        </a:p>
      </dgm:t>
    </dgm:pt>
    <dgm:pt modelId="{5350ECF3-FB56-BC4D-A3D5-26E594B98705}" type="parTrans" cxnId="{6CFA9D95-B6CD-1C48-83B7-4E8A2333FB9D}">
      <dgm:prSet/>
      <dgm:spPr/>
      <dgm:t>
        <a:bodyPr/>
        <a:lstStyle/>
        <a:p>
          <a:endParaRPr lang="en-US"/>
        </a:p>
      </dgm:t>
    </dgm:pt>
    <dgm:pt modelId="{9F90B6D3-085F-1947-90DD-ABA51EE2D3CC}" type="sibTrans" cxnId="{6CFA9D95-B6CD-1C48-83B7-4E8A2333FB9D}">
      <dgm:prSet/>
      <dgm:spPr/>
      <dgm:t>
        <a:bodyPr/>
        <a:lstStyle/>
        <a:p>
          <a:endParaRPr lang="en-US"/>
        </a:p>
      </dgm:t>
    </dgm:pt>
    <dgm:pt modelId="{C33FA213-1955-0F4F-ADB4-AB8F567A4CA5}">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Events</a:t>
          </a:r>
          <a:endParaRPr lang="en-US" dirty="0"/>
        </a:p>
      </dgm:t>
    </dgm:pt>
    <dgm:pt modelId="{EF1A89CA-F783-9949-A7EC-D92321D5A86F}" type="parTrans" cxnId="{2BD67ED5-5259-F549-BFC5-E79947EDD10E}">
      <dgm:prSet/>
      <dgm:spPr/>
      <dgm:t>
        <a:bodyPr/>
        <a:lstStyle/>
        <a:p>
          <a:endParaRPr lang="en-US"/>
        </a:p>
      </dgm:t>
    </dgm:pt>
    <dgm:pt modelId="{2A426925-5DEC-364F-92EE-1C422E2C3A8E}" type="sibTrans" cxnId="{2BD67ED5-5259-F549-BFC5-E79947EDD10E}">
      <dgm:prSet/>
      <dgm:spPr/>
      <dgm:t>
        <a:bodyPr/>
        <a:lstStyle/>
        <a:p>
          <a:endParaRPr lang="en-US"/>
        </a:p>
      </dgm:t>
    </dgm:pt>
    <dgm:pt modelId="{DC2562E4-9F1A-5D40-BB09-E93CB3985E19}">
      <dgm:prSet phldrT="[Text]">
        <dgm:style>
          <a:lnRef idx="0">
            <a:schemeClr val="accent3"/>
          </a:lnRef>
          <a:fillRef idx="3">
            <a:schemeClr val="accent3"/>
          </a:fillRef>
          <a:effectRef idx="3">
            <a:schemeClr val="accent3"/>
          </a:effectRef>
          <a:fontRef idx="minor">
            <a:schemeClr val="lt1"/>
          </a:fontRef>
        </dgm:style>
      </dgm:prSet>
      <dgm:spPr/>
      <dgm:t>
        <a:bodyPr/>
        <a:lstStyle/>
        <a:p>
          <a:r>
            <a:rPr lang="en-US" smtClean="0"/>
            <a:t>Events</a:t>
          </a:r>
          <a:endParaRPr lang="en-US" dirty="0"/>
        </a:p>
      </dgm:t>
    </dgm:pt>
    <dgm:pt modelId="{C7983F00-4061-B749-AD5E-76A554A3213C}" type="parTrans" cxnId="{289550F6-66CF-5C4A-A24E-16B7124A2D95}">
      <dgm:prSet/>
      <dgm:spPr/>
      <dgm:t>
        <a:bodyPr/>
        <a:lstStyle/>
        <a:p>
          <a:endParaRPr lang="en-US"/>
        </a:p>
      </dgm:t>
    </dgm:pt>
    <dgm:pt modelId="{8D8D1326-56C9-6B4B-9D39-5A39DC6E4EC1}" type="sibTrans" cxnId="{289550F6-66CF-5C4A-A24E-16B7124A2D95}">
      <dgm:prSet/>
      <dgm:spPr/>
      <dgm:t>
        <a:bodyPr/>
        <a:lstStyle/>
        <a:p>
          <a:endParaRPr lang="en-US"/>
        </a:p>
      </dgm:t>
    </dgm:pt>
    <dgm:pt modelId="{8FEAB1DA-A0D2-514F-B40C-0BFD093618F8}" type="pres">
      <dgm:prSet presAssocID="{EE0BC7C1-FEC3-3247-BA20-26AAEB242E12}" presName="CompostProcess" presStyleCnt="0">
        <dgm:presLayoutVars>
          <dgm:dir/>
          <dgm:resizeHandles val="exact"/>
        </dgm:presLayoutVars>
      </dgm:prSet>
      <dgm:spPr/>
    </dgm:pt>
    <dgm:pt modelId="{A5740188-9B92-174F-8B7E-29A463FAB899}" type="pres">
      <dgm:prSet presAssocID="{EE0BC7C1-FEC3-3247-BA20-26AAEB242E12}" presName="arrow" presStyleLbl="bgShp" presStyleIdx="0" presStyleCnt="1"/>
      <dgm:spPr/>
    </dgm:pt>
    <dgm:pt modelId="{95FF2A4A-CC6E-7A48-9E1F-2C5C0BB02213}" type="pres">
      <dgm:prSet presAssocID="{EE0BC7C1-FEC3-3247-BA20-26AAEB242E12}" presName="linearProcess" presStyleCnt="0"/>
      <dgm:spPr/>
    </dgm:pt>
    <dgm:pt modelId="{796EBDCF-35A1-0C46-BEE3-D68F984D7F3C}" type="pres">
      <dgm:prSet presAssocID="{6B662E30-FF17-644E-B786-D599CA01F511}" presName="textNode" presStyleLbl="node1" presStyleIdx="0" presStyleCnt="7">
        <dgm:presLayoutVars>
          <dgm:bulletEnabled val="1"/>
        </dgm:presLayoutVars>
      </dgm:prSet>
      <dgm:spPr/>
      <dgm:t>
        <a:bodyPr/>
        <a:lstStyle/>
        <a:p>
          <a:endParaRPr lang="en-US"/>
        </a:p>
      </dgm:t>
    </dgm:pt>
    <dgm:pt modelId="{7994B25A-5D1D-F54E-9044-6A1D9F418A83}" type="pres">
      <dgm:prSet presAssocID="{CCA25148-BCE8-4248-AF4A-0AD239860E6E}" presName="sibTrans" presStyleCnt="0"/>
      <dgm:spPr/>
    </dgm:pt>
    <dgm:pt modelId="{55FB6C1C-22B7-D14C-BAD0-74CE03341232}" type="pres">
      <dgm:prSet presAssocID="{9738A8B2-D356-134A-A5D8-A508FA1A3999}" presName="textNode" presStyleLbl="node1" presStyleIdx="1" presStyleCnt="7" custLinFactNeighborY="-59142">
        <dgm:presLayoutVars>
          <dgm:bulletEnabled val="1"/>
        </dgm:presLayoutVars>
      </dgm:prSet>
      <dgm:spPr/>
      <dgm:t>
        <a:bodyPr/>
        <a:lstStyle/>
        <a:p>
          <a:endParaRPr lang="en-US"/>
        </a:p>
      </dgm:t>
    </dgm:pt>
    <dgm:pt modelId="{52F078CE-098E-174E-A31D-23484913C125}" type="pres">
      <dgm:prSet presAssocID="{9B62CD15-CB5A-B34A-88A7-98CE7DD00EF8}" presName="sibTrans" presStyleCnt="0"/>
      <dgm:spPr/>
    </dgm:pt>
    <dgm:pt modelId="{C4187E86-A522-E548-B9A2-02CEC2A3219C}" type="pres">
      <dgm:prSet presAssocID="{D2EF6CF1-18BE-AD42-9130-EBE7C6147BAF}" presName="textNode" presStyleLbl="node1" presStyleIdx="2" presStyleCnt="7">
        <dgm:presLayoutVars>
          <dgm:bulletEnabled val="1"/>
        </dgm:presLayoutVars>
      </dgm:prSet>
      <dgm:spPr/>
      <dgm:t>
        <a:bodyPr/>
        <a:lstStyle/>
        <a:p>
          <a:endParaRPr lang="en-US"/>
        </a:p>
      </dgm:t>
    </dgm:pt>
    <dgm:pt modelId="{44C45C9F-2D01-A049-91AF-D1F02292CDAF}" type="pres">
      <dgm:prSet presAssocID="{12B429BC-3076-7D4F-943A-BEF9B08BD195}" presName="sibTrans" presStyleCnt="0"/>
      <dgm:spPr/>
    </dgm:pt>
    <dgm:pt modelId="{E7FBF663-0389-FE4A-88A9-125DC5711B9C}" type="pres">
      <dgm:prSet presAssocID="{A256FB86-E357-7645-A361-61C3DD51DFF1}" presName="textNode" presStyleLbl="node1" presStyleIdx="3" presStyleCnt="7" custLinFactNeighborX="2195" custLinFactNeighborY="-55327">
        <dgm:presLayoutVars>
          <dgm:bulletEnabled val="1"/>
        </dgm:presLayoutVars>
      </dgm:prSet>
      <dgm:spPr/>
      <dgm:t>
        <a:bodyPr/>
        <a:lstStyle/>
        <a:p>
          <a:endParaRPr lang="en-US"/>
        </a:p>
      </dgm:t>
    </dgm:pt>
    <dgm:pt modelId="{987C299C-47BC-2143-B2DB-F7672DC9361C}" type="pres">
      <dgm:prSet presAssocID="{88E9D8D4-AEF7-3D42-A60E-EDC51E2ABAAB}" presName="sibTrans" presStyleCnt="0"/>
      <dgm:spPr/>
    </dgm:pt>
    <dgm:pt modelId="{6AC29740-7DD8-F742-87BC-166FED28CDE7}" type="pres">
      <dgm:prSet presAssocID="{38E6D3A6-7CCF-7740-84CD-2F55F607E372}" presName="textNode" presStyleLbl="node1" presStyleIdx="4" presStyleCnt="7">
        <dgm:presLayoutVars>
          <dgm:bulletEnabled val="1"/>
        </dgm:presLayoutVars>
      </dgm:prSet>
      <dgm:spPr/>
      <dgm:t>
        <a:bodyPr/>
        <a:lstStyle/>
        <a:p>
          <a:endParaRPr lang="en-US"/>
        </a:p>
      </dgm:t>
    </dgm:pt>
    <dgm:pt modelId="{DD5CDF3E-11DB-994E-BB03-B6159B3BB508}" type="pres">
      <dgm:prSet presAssocID="{9F90B6D3-085F-1947-90DD-ABA51EE2D3CC}" presName="sibTrans" presStyleCnt="0"/>
      <dgm:spPr/>
    </dgm:pt>
    <dgm:pt modelId="{10183B31-6F3D-2642-B145-B345A4DFA74E}" type="pres">
      <dgm:prSet presAssocID="{C33FA213-1955-0F4F-ADB4-AB8F567A4CA5}" presName="textNode" presStyleLbl="node1" presStyleIdx="5" presStyleCnt="7" custScaleY="38797" custLinFactX="-384092" custLinFactNeighborX="-400000" custLinFactNeighborY="67056">
        <dgm:presLayoutVars>
          <dgm:bulletEnabled val="1"/>
        </dgm:presLayoutVars>
      </dgm:prSet>
      <dgm:spPr/>
      <dgm:t>
        <a:bodyPr/>
        <a:lstStyle/>
        <a:p>
          <a:endParaRPr lang="en-US"/>
        </a:p>
      </dgm:t>
    </dgm:pt>
    <dgm:pt modelId="{0E16B0D8-2AE8-6441-8098-34F737F0D3BB}" type="pres">
      <dgm:prSet presAssocID="{2A426925-5DEC-364F-92EE-1C422E2C3A8E}" presName="sibTrans" presStyleCnt="0"/>
      <dgm:spPr/>
    </dgm:pt>
    <dgm:pt modelId="{8D943BD4-02D6-3649-8B48-D7483ED7B64A}" type="pres">
      <dgm:prSet presAssocID="{DC2562E4-9F1A-5D40-BB09-E93CB3985E19}" presName="textNode" presStyleLbl="node1" presStyleIdx="6" presStyleCnt="7" custScaleY="38797" custLinFactX="-271839" custLinFactNeighborX="-300000" custLinFactNeighborY="72779">
        <dgm:presLayoutVars>
          <dgm:bulletEnabled val="1"/>
        </dgm:presLayoutVars>
      </dgm:prSet>
      <dgm:spPr/>
      <dgm:t>
        <a:bodyPr/>
        <a:lstStyle/>
        <a:p>
          <a:endParaRPr lang="en-US"/>
        </a:p>
      </dgm:t>
    </dgm:pt>
  </dgm:ptLst>
  <dgm:cxnLst>
    <dgm:cxn modelId="{2BD67ED5-5259-F549-BFC5-E79947EDD10E}" srcId="{EE0BC7C1-FEC3-3247-BA20-26AAEB242E12}" destId="{C33FA213-1955-0F4F-ADB4-AB8F567A4CA5}" srcOrd="5" destOrd="0" parTransId="{EF1A89CA-F783-9949-A7EC-D92321D5A86F}" sibTransId="{2A426925-5DEC-364F-92EE-1C422E2C3A8E}"/>
    <dgm:cxn modelId="{EC74EEE0-A0FC-9C43-8D58-97AD083D234E}" type="presOf" srcId="{38E6D3A6-7CCF-7740-84CD-2F55F607E372}" destId="{6AC29740-7DD8-F742-87BC-166FED28CDE7}" srcOrd="0" destOrd="0" presId="urn:microsoft.com/office/officeart/2005/8/layout/hProcess9"/>
    <dgm:cxn modelId="{A70646CF-FA24-C044-9FAC-3CE0E9B0BECF}" srcId="{EE0BC7C1-FEC3-3247-BA20-26AAEB242E12}" destId="{6B662E30-FF17-644E-B786-D599CA01F511}" srcOrd="0" destOrd="0" parTransId="{CE4E5C8F-4A4E-4A40-8956-473AFC704FD5}" sibTransId="{CCA25148-BCE8-4248-AF4A-0AD239860E6E}"/>
    <dgm:cxn modelId="{78CB314C-4450-E64E-BF0D-4665F9181746}" srcId="{EE0BC7C1-FEC3-3247-BA20-26AAEB242E12}" destId="{9738A8B2-D356-134A-A5D8-A508FA1A3999}" srcOrd="1" destOrd="0" parTransId="{F1D32DF5-B869-714B-A39A-C77A2FA5EA8F}" sibTransId="{9B62CD15-CB5A-B34A-88A7-98CE7DD00EF8}"/>
    <dgm:cxn modelId="{41904CE6-BFCF-ED49-8E51-7C9848F30134}" type="presOf" srcId="{D2EF6CF1-18BE-AD42-9130-EBE7C6147BAF}" destId="{C4187E86-A522-E548-B9A2-02CEC2A3219C}" srcOrd="0" destOrd="0" presId="urn:microsoft.com/office/officeart/2005/8/layout/hProcess9"/>
    <dgm:cxn modelId="{61F07B9A-E7EF-F84B-B77E-FA17CE7F19E4}" type="presOf" srcId="{9738A8B2-D356-134A-A5D8-A508FA1A3999}" destId="{55FB6C1C-22B7-D14C-BAD0-74CE03341232}" srcOrd="0" destOrd="0" presId="urn:microsoft.com/office/officeart/2005/8/layout/hProcess9"/>
    <dgm:cxn modelId="{E1469411-86AB-7340-AE9D-457EE1E1205E}" type="presOf" srcId="{6B662E30-FF17-644E-B786-D599CA01F511}" destId="{796EBDCF-35A1-0C46-BEE3-D68F984D7F3C}" srcOrd="0" destOrd="0" presId="urn:microsoft.com/office/officeart/2005/8/layout/hProcess9"/>
    <dgm:cxn modelId="{8BF616E4-C994-8F48-A9E0-5DB0E3CAC902}" srcId="{EE0BC7C1-FEC3-3247-BA20-26AAEB242E12}" destId="{A256FB86-E357-7645-A361-61C3DD51DFF1}" srcOrd="3" destOrd="0" parTransId="{0DF9503B-F18E-3B42-B1CE-58FF5662859B}" sibTransId="{88E9D8D4-AEF7-3D42-A60E-EDC51E2ABAAB}"/>
    <dgm:cxn modelId="{C3734606-DE6E-8B4C-B816-1313D98D93AF}" type="presOf" srcId="{A256FB86-E357-7645-A361-61C3DD51DFF1}" destId="{E7FBF663-0389-FE4A-88A9-125DC5711B9C}" srcOrd="0" destOrd="0" presId="urn:microsoft.com/office/officeart/2005/8/layout/hProcess9"/>
    <dgm:cxn modelId="{6CFA9D95-B6CD-1C48-83B7-4E8A2333FB9D}" srcId="{EE0BC7C1-FEC3-3247-BA20-26AAEB242E12}" destId="{38E6D3A6-7CCF-7740-84CD-2F55F607E372}" srcOrd="4" destOrd="0" parTransId="{5350ECF3-FB56-BC4D-A3D5-26E594B98705}" sibTransId="{9F90B6D3-085F-1947-90DD-ABA51EE2D3CC}"/>
    <dgm:cxn modelId="{289550F6-66CF-5C4A-A24E-16B7124A2D95}" srcId="{EE0BC7C1-FEC3-3247-BA20-26AAEB242E12}" destId="{DC2562E4-9F1A-5D40-BB09-E93CB3985E19}" srcOrd="6" destOrd="0" parTransId="{C7983F00-4061-B749-AD5E-76A554A3213C}" sibTransId="{8D8D1326-56C9-6B4B-9D39-5A39DC6E4EC1}"/>
    <dgm:cxn modelId="{26D7BD8F-913F-B642-A204-0BB18E6BDAF1}" type="presOf" srcId="{C33FA213-1955-0F4F-ADB4-AB8F567A4CA5}" destId="{10183B31-6F3D-2642-B145-B345A4DFA74E}" srcOrd="0" destOrd="0" presId="urn:microsoft.com/office/officeart/2005/8/layout/hProcess9"/>
    <dgm:cxn modelId="{065723BD-DA98-F94B-912F-31761C3546E5}" type="presOf" srcId="{DC2562E4-9F1A-5D40-BB09-E93CB3985E19}" destId="{8D943BD4-02D6-3649-8B48-D7483ED7B64A}" srcOrd="0" destOrd="0" presId="urn:microsoft.com/office/officeart/2005/8/layout/hProcess9"/>
    <dgm:cxn modelId="{C2614F19-A253-7F4C-B36F-32DBD80A5DD9}" srcId="{EE0BC7C1-FEC3-3247-BA20-26AAEB242E12}" destId="{D2EF6CF1-18BE-AD42-9130-EBE7C6147BAF}" srcOrd="2" destOrd="0" parTransId="{1A9CD97B-E9EB-8440-B745-474D1D21F0FB}" sibTransId="{12B429BC-3076-7D4F-943A-BEF9B08BD195}"/>
    <dgm:cxn modelId="{440F3F86-0646-9842-9079-AD30B2312A2E}" type="presOf" srcId="{EE0BC7C1-FEC3-3247-BA20-26AAEB242E12}" destId="{8FEAB1DA-A0D2-514F-B40C-0BFD093618F8}" srcOrd="0" destOrd="0" presId="urn:microsoft.com/office/officeart/2005/8/layout/hProcess9"/>
    <dgm:cxn modelId="{CF2C6D43-FF8A-D743-9AA5-88A76F85F107}" type="presParOf" srcId="{8FEAB1DA-A0D2-514F-B40C-0BFD093618F8}" destId="{A5740188-9B92-174F-8B7E-29A463FAB899}" srcOrd="0" destOrd="0" presId="urn:microsoft.com/office/officeart/2005/8/layout/hProcess9"/>
    <dgm:cxn modelId="{487921D1-E22F-8941-9692-1803EE9C852F}" type="presParOf" srcId="{8FEAB1DA-A0D2-514F-B40C-0BFD093618F8}" destId="{95FF2A4A-CC6E-7A48-9E1F-2C5C0BB02213}" srcOrd="1" destOrd="0" presId="urn:microsoft.com/office/officeart/2005/8/layout/hProcess9"/>
    <dgm:cxn modelId="{BB6A4EDD-6ADB-D64E-8B6C-A824CFA0308C}" type="presParOf" srcId="{95FF2A4A-CC6E-7A48-9E1F-2C5C0BB02213}" destId="{796EBDCF-35A1-0C46-BEE3-D68F984D7F3C}" srcOrd="0" destOrd="0" presId="urn:microsoft.com/office/officeart/2005/8/layout/hProcess9"/>
    <dgm:cxn modelId="{FCE7C4B7-84E2-1443-A0F4-AB2FCC84FBA2}" type="presParOf" srcId="{95FF2A4A-CC6E-7A48-9E1F-2C5C0BB02213}" destId="{7994B25A-5D1D-F54E-9044-6A1D9F418A83}" srcOrd="1" destOrd="0" presId="urn:microsoft.com/office/officeart/2005/8/layout/hProcess9"/>
    <dgm:cxn modelId="{900CFE3B-0150-E341-9A86-671C7B7EFDDF}" type="presParOf" srcId="{95FF2A4A-CC6E-7A48-9E1F-2C5C0BB02213}" destId="{55FB6C1C-22B7-D14C-BAD0-74CE03341232}" srcOrd="2" destOrd="0" presId="urn:microsoft.com/office/officeart/2005/8/layout/hProcess9"/>
    <dgm:cxn modelId="{F5C663DE-AB17-3646-ABF5-7682E3493C65}" type="presParOf" srcId="{95FF2A4A-CC6E-7A48-9E1F-2C5C0BB02213}" destId="{52F078CE-098E-174E-A31D-23484913C125}" srcOrd="3" destOrd="0" presId="urn:microsoft.com/office/officeart/2005/8/layout/hProcess9"/>
    <dgm:cxn modelId="{03AF6AA4-BC9F-F847-AE9D-14AB0D6C96EE}" type="presParOf" srcId="{95FF2A4A-CC6E-7A48-9E1F-2C5C0BB02213}" destId="{C4187E86-A522-E548-B9A2-02CEC2A3219C}" srcOrd="4" destOrd="0" presId="urn:microsoft.com/office/officeart/2005/8/layout/hProcess9"/>
    <dgm:cxn modelId="{7C7A35CB-07BF-304B-B954-DA244357D5FF}" type="presParOf" srcId="{95FF2A4A-CC6E-7A48-9E1F-2C5C0BB02213}" destId="{44C45C9F-2D01-A049-91AF-D1F02292CDAF}" srcOrd="5" destOrd="0" presId="urn:microsoft.com/office/officeart/2005/8/layout/hProcess9"/>
    <dgm:cxn modelId="{557C2437-0787-924B-B3F8-E14D98EA94F2}" type="presParOf" srcId="{95FF2A4A-CC6E-7A48-9E1F-2C5C0BB02213}" destId="{E7FBF663-0389-FE4A-88A9-125DC5711B9C}" srcOrd="6" destOrd="0" presId="urn:microsoft.com/office/officeart/2005/8/layout/hProcess9"/>
    <dgm:cxn modelId="{09BA0571-6A3E-7445-8E39-60A236BEB8D8}" type="presParOf" srcId="{95FF2A4A-CC6E-7A48-9E1F-2C5C0BB02213}" destId="{987C299C-47BC-2143-B2DB-F7672DC9361C}" srcOrd="7" destOrd="0" presId="urn:microsoft.com/office/officeart/2005/8/layout/hProcess9"/>
    <dgm:cxn modelId="{A1F778F4-65E2-7F42-8DCF-685DA7FE7C32}" type="presParOf" srcId="{95FF2A4A-CC6E-7A48-9E1F-2C5C0BB02213}" destId="{6AC29740-7DD8-F742-87BC-166FED28CDE7}" srcOrd="8" destOrd="0" presId="urn:microsoft.com/office/officeart/2005/8/layout/hProcess9"/>
    <dgm:cxn modelId="{0F8079D0-9962-374F-BA75-5561AAB5A847}" type="presParOf" srcId="{95FF2A4A-CC6E-7A48-9E1F-2C5C0BB02213}" destId="{DD5CDF3E-11DB-994E-BB03-B6159B3BB508}" srcOrd="9" destOrd="0" presId="urn:microsoft.com/office/officeart/2005/8/layout/hProcess9"/>
    <dgm:cxn modelId="{45348440-4DCE-044D-BA45-A916DEB42258}" type="presParOf" srcId="{95FF2A4A-CC6E-7A48-9E1F-2C5C0BB02213}" destId="{10183B31-6F3D-2642-B145-B345A4DFA74E}" srcOrd="10" destOrd="0" presId="urn:microsoft.com/office/officeart/2005/8/layout/hProcess9"/>
    <dgm:cxn modelId="{2C3FB59D-CA13-6242-B099-BEEF704D4EF7}" type="presParOf" srcId="{95FF2A4A-CC6E-7A48-9E1F-2C5C0BB02213}" destId="{0E16B0D8-2AE8-6441-8098-34F737F0D3BB}" srcOrd="11" destOrd="0" presId="urn:microsoft.com/office/officeart/2005/8/layout/hProcess9"/>
    <dgm:cxn modelId="{3B90A6EB-1C62-BB41-B73A-82636BEE3377}" type="presParOf" srcId="{95FF2A4A-CC6E-7A48-9E1F-2C5C0BB02213}" destId="{8D943BD4-02D6-3649-8B48-D7483ED7B64A}"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60CE-FFE1-4A4E-898E-EF48BDD60B84}">
      <dsp:nvSpPr>
        <dsp:cNvPr id="0" name=""/>
        <dsp:cNvSpPr/>
      </dsp:nvSpPr>
      <dsp:spPr>
        <a:xfrm>
          <a:off x="0" y="0"/>
          <a:ext cx="3300956" cy="937635"/>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5354" tIns="82677" rIns="41339" bIns="82677" numCol="1" spcCol="1270" anchor="ctr" anchorCtr="0">
          <a:noAutofit/>
        </a:bodyPr>
        <a:lstStyle/>
        <a:p>
          <a:pPr lvl="0" algn="ctr" defTabSz="1377950">
            <a:lnSpc>
              <a:spcPct val="90000"/>
            </a:lnSpc>
            <a:spcBef>
              <a:spcPct val="0"/>
            </a:spcBef>
            <a:spcAft>
              <a:spcPct val="35000"/>
            </a:spcAft>
          </a:pPr>
          <a:r>
            <a:rPr lang="en-US" sz="3100" kern="1200" dirty="0" smtClean="0"/>
            <a:t>Alarm Activated</a:t>
          </a:r>
          <a:endParaRPr lang="en-US" sz="3100" kern="1200" dirty="0"/>
        </a:p>
      </dsp:txBody>
      <dsp:txXfrm>
        <a:off x="0" y="0"/>
        <a:ext cx="3066547" cy="9376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60CE-FFE1-4A4E-898E-EF48BDD60B84}">
      <dsp:nvSpPr>
        <dsp:cNvPr id="0" name=""/>
        <dsp:cNvSpPr/>
      </dsp:nvSpPr>
      <dsp:spPr>
        <a:xfrm>
          <a:off x="0" y="740524"/>
          <a:ext cx="3320893" cy="1006868"/>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80010" rIns="40005" bIns="80010" numCol="1" spcCol="1270" anchor="ctr" anchorCtr="0">
          <a:noAutofit/>
        </a:bodyPr>
        <a:lstStyle/>
        <a:p>
          <a:pPr lvl="0" algn="ctr" defTabSz="1333500">
            <a:lnSpc>
              <a:spcPct val="90000"/>
            </a:lnSpc>
            <a:spcBef>
              <a:spcPct val="0"/>
            </a:spcBef>
            <a:spcAft>
              <a:spcPct val="35000"/>
            </a:spcAft>
          </a:pPr>
          <a:r>
            <a:rPr lang="en-US" sz="3000" kern="1200" dirty="0" smtClean="0"/>
            <a:t>Toilet Bowl Cleaner Empty</a:t>
          </a:r>
          <a:endParaRPr lang="en-US" sz="3000" kern="1200" dirty="0"/>
        </a:p>
      </dsp:txBody>
      <dsp:txXfrm>
        <a:off x="0" y="740524"/>
        <a:ext cx="3069176" cy="1006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60CE-FFE1-4A4E-898E-EF48BDD60B84}">
      <dsp:nvSpPr>
        <dsp:cNvPr id="0" name=""/>
        <dsp:cNvSpPr/>
      </dsp:nvSpPr>
      <dsp:spPr>
        <a:xfrm>
          <a:off x="0" y="0"/>
          <a:ext cx="3300956" cy="937635"/>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6022" tIns="88011" rIns="44006" bIns="88011" numCol="1" spcCol="1270" anchor="ctr" anchorCtr="0">
          <a:noAutofit/>
        </a:bodyPr>
        <a:lstStyle/>
        <a:p>
          <a:pPr lvl="0" algn="ctr" defTabSz="1466850">
            <a:lnSpc>
              <a:spcPct val="90000"/>
            </a:lnSpc>
            <a:spcBef>
              <a:spcPct val="0"/>
            </a:spcBef>
            <a:spcAft>
              <a:spcPct val="35000"/>
            </a:spcAft>
          </a:pPr>
          <a:r>
            <a:rPr lang="en-US" sz="3300" kern="1200" dirty="0" smtClean="0"/>
            <a:t>Snooze Pressed</a:t>
          </a:r>
          <a:endParaRPr lang="en-US" sz="3300" kern="1200" dirty="0"/>
        </a:p>
      </dsp:txBody>
      <dsp:txXfrm>
        <a:off x="0" y="0"/>
        <a:ext cx="3066547" cy="9376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40188-9B92-174F-8B7E-29A463FAB899}">
      <dsp:nvSpPr>
        <dsp:cNvPr id="0" name=""/>
        <dsp:cNvSpPr/>
      </dsp:nvSpPr>
      <dsp:spPr>
        <a:xfrm>
          <a:off x="629926" y="0"/>
          <a:ext cx="7139172" cy="3295867"/>
        </a:xfrm>
        <a:prstGeom prst="rightArrow">
          <a:avLst/>
        </a:prstGeom>
        <a:solidFill>
          <a:schemeClr val="accent1">
            <a:tint val="40000"/>
            <a:hueOff val="0"/>
            <a:satOff val="0"/>
            <a:lumOff val="0"/>
            <a:alphaOff val="0"/>
          </a:schemeClr>
        </a:solidFill>
        <a:ln>
          <a:noFill/>
        </a:ln>
        <a:effectLst>
          <a:innerShdw blurRad="50800" dist="25400" dir="10800000">
            <a:srgbClr val="808080">
              <a:alpha val="75000"/>
            </a:srgbClr>
          </a:innerShdw>
        </a:effectLst>
      </dsp:spPr>
      <dsp:style>
        <a:lnRef idx="0">
          <a:scrgbClr r="0" g="0" b="0"/>
        </a:lnRef>
        <a:fillRef idx="1">
          <a:scrgbClr r="0" g="0" b="0"/>
        </a:fillRef>
        <a:effectRef idx="2">
          <a:scrgbClr r="0" g="0" b="0"/>
        </a:effectRef>
        <a:fontRef idx="minor"/>
      </dsp:style>
    </dsp:sp>
    <dsp:sp modelId="{796EBDCF-35A1-0C46-BEE3-D68F984D7F3C}">
      <dsp:nvSpPr>
        <dsp:cNvPr id="0" name=""/>
        <dsp:cNvSpPr/>
      </dsp:nvSpPr>
      <dsp:spPr>
        <a:xfrm>
          <a:off x="6288" y="988760"/>
          <a:ext cx="1104735" cy="131834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Input</a:t>
          </a:r>
          <a:endParaRPr lang="en-US" sz="1300" kern="1200" dirty="0"/>
        </a:p>
      </dsp:txBody>
      <dsp:txXfrm>
        <a:off x="60217" y="1042689"/>
        <a:ext cx="996877" cy="1210488"/>
      </dsp:txXfrm>
    </dsp:sp>
    <dsp:sp modelId="{55FB6C1C-22B7-D14C-BAD0-74CE03341232}">
      <dsp:nvSpPr>
        <dsp:cNvPr id="0" name=""/>
        <dsp:cNvSpPr/>
      </dsp:nvSpPr>
      <dsp:spPr>
        <a:xfrm>
          <a:off x="1219907" y="209063"/>
          <a:ext cx="1104735" cy="131834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Encode</a:t>
          </a:r>
          <a:endParaRPr lang="en-US" sz="1300" kern="1200" dirty="0"/>
        </a:p>
      </dsp:txBody>
      <dsp:txXfrm>
        <a:off x="1273836" y="262992"/>
        <a:ext cx="996877" cy="1210488"/>
      </dsp:txXfrm>
    </dsp:sp>
    <dsp:sp modelId="{C4187E86-A522-E548-B9A2-02CEC2A3219C}">
      <dsp:nvSpPr>
        <dsp:cNvPr id="0" name=""/>
        <dsp:cNvSpPr/>
      </dsp:nvSpPr>
      <dsp:spPr>
        <a:xfrm>
          <a:off x="2433526" y="988760"/>
          <a:ext cx="1104735" cy="131834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Orchestrate</a:t>
          </a:r>
          <a:endParaRPr lang="en-US" sz="1300" kern="1200" dirty="0"/>
        </a:p>
      </dsp:txBody>
      <dsp:txXfrm>
        <a:off x="2487455" y="1042689"/>
        <a:ext cx="996877" cy="1210488"/>
      </dsp:txXfrm>
    </dsp:sp>
    <dsp:sp modelId="{E7FBF663-0389-FE4A-88A9-125DC5711B9C}">
      <dsp:nvSpPr>
        <dsp:cNvPr id="0" name=""/>
        <dsp:cNvSpPr/>
      </dsp:nvSpPr>
      <dsp:spPr>
        <a:xfrm>
          <a:off x="3649535" y="259358"/>
          <a:ext cx="1104735" cy="131834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Encode</a:t>
          </a:r>
          <a:endParaRPr lang="en-US" sz="1300" kern="1200" dirty="0"/>
        </a:p>
      </dsp:txBody>
      <dsp:txXfrm>
        <a:off x="3703464" y="313287"/>
        <a:ext cx="996877" cy="1210488"/>
      </dsp:txXfrm>
    </dsp:sp>
    <dsp:sp modelId="{6AC29740-7DD8-F742-87BC-166FED28CDE7}">
      <dsp:nvSpPr>
        <dsp:cNvPr id="0" name=""/>
        <dsp:cNvSpPr/>
      </dsp:nvSpPr>
      <dsp:spPr>
        <a:xfrm>
          <a:off x="4860764" y="988760"/>
          <a:ext cx="1104735" cy="1318346"/>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Output</a:t>
          </a:r>
          <a:endParaRPr lang="en-US" sz="1300" kern="1200" dirty="0"/>
        </a:p>
      </dsp:txBody>
      <dsp:txXfrm>
        <a:off x="4914693" y="1042689"/>
        <a:ext cx="996877" cy="1210488"/>
      </dsp:txXfrm>
    </dsp:sp>
    <dsp:sp modelId="{10183B31-6F3D-2642-B145-B345A4DFA74E}">
      <dsp:nvSpPr>
        <dsp:cNvPr id="0" name=""/>
        <dsp:cNvSpPr/>
      </dsp:nvSpPr>
      <dsp:spPr>
        <a:xfrm>
          <a:off x="1395648" y="2276224"/>
          <a:ext cx="1104735" cy="511479"/>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Events</a:t>
          </a:r>
          <a:endParaRPr lang="en-US" sz="1300" kern="1200" dirty="0"/>
        </a:p>
      </dsp:txBody>
      <dsp:txXfrm>
        <a:off x="1420616" y="2301192"/>
        <a:ext cx="1054799" cy="461543"/>
      </dsp:txXfrm>
    </dsp:sp>
    <dsp:sp modelId="{8D943BD4-02D6-3649-8B48-D7483ED7B64A}">
      <dsp:nvSpPr>
        <dsp:cNvPr id="0" name=""/>
        <dsp:cNvSpPr/>
      </dsp:nvSpPr>
      <dsp:spPr>
        <a:xfrm>
          <a:off x="3958249" y="2351673"/>
          <a:ext cx="1104735" cy="511479"/>
        </a:xfrm>
        <a:prstGeom prst="round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accent3"/>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t>Events</a:t>
          </a:r>
          <a:endParaRPr lang="en-US" sz="1300" kern="1200" dirty="0"/>
        </a:p>
      </dsp:txBody>
      <dsp:txXfrm>
        <a:off x="3983217" y="2376641"/>
        <a:ext cx="1054799" cy="46154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40589"/>
            <a:ext cx="8827266" cy="4862322"/>
          </a:xfrm>
          <a:prstGeom prst="rect">
            <a:avLst/>
          </a:prstGeom>
        </p:spPr>
      </p:pic>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
        <p:nvSpPr>
          <p:cNvPr id="2" name="Title 1"/>
          <p:cNvSpPr>
            <a:spLocks noGrp="1"/>
          </p:cNvSpPr>
          <p:nvPr>
            <p:ph type="ctrTitle"/>
          </p:nvPr>
        </p:nvSpPr>
        <p:spPr>
          <a:xfrm>
            <a:off x="1600201" y="1869282"/>
            <a:ext cx="6762749" cy="1102519"/>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2" y="2975162"/>
            <a:ext cx="6762749" cy="131445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4/28/15</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Date Placeholder 1"/>
          <p:cNvSpPr>
            <a:spLocks noGrp="1"/>
          </p:cNvSpPr>
          <p:nvPr>
            <p:ph type="dt" sz="half" idx="10"/>
          </p:nvPr>
        </p:nvSpPr>
        <p:spPr/>
        <p:txBody>
          <a:bodyPr/>
          <a:lstStyle/>
          <a:p>
            <a:fld id="{D140825E-4A15-4D39-8176-1F07E904CB30}" type="datetimeFigureOut">
              <a:rPr lang="en-US" smtClean="0"/>
              <a:t>4/28/15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40589"/>
            <a:ext cx="8827266" cy="4862322"/>
          </a:xfrm>
          <a:prstGeom prst="rect">
            <a:avLst/>
          </a:prstGeom>
        </p:spPr>
      </p:pic>
      <p:sp>
        <p:nvSpPr>
          <p:cNvPr id="2" name="Title 1"/>
          <p:cNvSpPr>
            <a:spLocks noGrp="1"/>
          </p:cNvSpPr>
          <p:nvPr>
            <p:ph type="title"/>
          </p:nvPr>
        </p:nvSpPr>
        <p:spPr>
          <a:xfrm>
            <a:off x="779464" y="442912"/>
            <a:ext cx="3657600" cy="871538"/>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554692"/>
            <a:ext cx="3657600" cy="398159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779464" y="1362075"/>
            <a:ext cx="3657600" cy="2867025"/>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40589"/>
            <a:ext cx="8536656" cy="4862322"/>
          </a:xfrm>
          <a:prstGeom prst="rect">
            <a:avLst/>
          </a:prstGeom>
        </p:spPr>
      </p:pic>
      <p:sp>
        <p:nvSpPr>
          <p:cNvPr id="2" name="Title 1"/>
          <p:cNvSpPr>
            <a:spLocks noGrp="1"/>
          </p:cNvSpPr>
          <p:nvPr>
            <p:ph type="title"/>
          </p:nvPr>
        </p:nvSpPr>
        <p:spPr>
          <a:xfrm>
            <a:off x="3886200" y="400050"/>
            <a:ext cx="4476750" cy="939404"/>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5" y="1371600"/>
            <a:ext cx="4474539" cy="28575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3886125" y="4716556"/>
            <a:ext cx="1887537" cy="273844"/>
          </a:xfrm>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a:xfrm>
            <a:off x="5867400" y="4716556"/>
            <a:ext cx="2675965" cy="273844"/>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3" name="Picture Placeholder 2"/>
          <p:cNvSpPr>
            <a:spLocks noGrp="1"/>
          </p:cNvSpPr>
          <p:nvPr>
            <p:ph type="pic" idx="1"/>
          </p:nvPr>
        </p:nvSpPr>
        <p:spPr>
          <a:xfrm flipH="1">
            <a:off x="188254" y="134469"/>
            <a:ext cx="3281087" cy="4862322"/>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40589"/>
            <a:ext cx="8827266" cy="4862322"/>
          </a:xfrm>
          <a:prstGeom prst="rect">
            <a:avLst/>
          </a:prstGeom>
        </p:spPr>
      </p:pic>
      <p:sp>
        <p:nvSpPr>
          <p:cNvPr id="2" name="Title 1"/>
          <p:cNvSpPr>
            <a:spLocks noGrp="1"/>
          </p:cNvSpPr>
          <p:nvPr>
            <p:ph type="title"/>
          </p:nvPr>
        </p:nvSpPr>
        <p:spPr>
          <a:xfrm>
            <a:off x="4710953" y="400050"/>
            <a:ext cx="3657600" cy="939404"/>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200150"/>
            <a:ext cx="3657600" cy="27432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710412" y="1371600"/>
            <a:ext cx="3657600" cy="28575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1" y="4716556"/>
            <a:ext cx="1865125" cy="273844"/>
          </a:xfrm>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a:xfrm>
            <a:off x="3325814" y="4716556"/>
            <a:ext cx="5217551" cy="273844"/>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40589"/>
            <a:ext cx="8827266" cy="4862322"/>
          </a:xfrm>
          <a:prstGeom prst="rect">
            <a:avLst/>
          </a:prstGeom>
        </p:spPr>
      </p:pic>
      <p:sp>
        <p:nvSpPr>
          <p:cNvPr id="2" name="Title 1"/>
          <p:cNvSpPr>
            <a:spLocks noGrp="1"/>
          </p:cNvSpPr>
          <p:nvPr>
            <p:ph type="title"/>
          </p:nvPr>
        </p:nvSpPr>
        <p:spPr>
          <a:xfrm>
            <a:off x="808039" y="2833968"/>
            <a:ext cx="7560515" cy="826994"/>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571500"/>
            <a:ext cx="7427726" cy="2242298"/>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08035" y="3620620"/>
            <a:ext cx="7559977" cy="91566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1" y="4716556"/>
            <a:ext cx="1865125" cy="273844"/>
          </a:xfrm>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a:xfrm>
            <a:off x="3325814" y="4716556"/>
            <a:ext cx="5217551" cy="273844"/>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4/28/15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Vertical Title 1"/>
          <p:cNvSpPr>
            <a:spLocks noGrp="1"/>
          </p:cNvSpPr>
          <p:nvPr>
            <p:ph type="title" orient="vert"/>
          </p:nvPr>
        </p:nvSpPr>
        <p:spPr>
          <a:xfrm>
            <a:off x="7328647" y="584597"/>
            <a:ext cx="1358153" cy="395168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3" y="584599"/>
            <a:ext cx="6170613" cy="3951683"/>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4/28/15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4/28/15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40589"/>
            <a:ext cx="8827266" cy="4862322"/>
          </a:xfrm>
          <a:prstGeom prst="rect">
            <a:avLst/>
          </a:prstGeom>
        </p:spPr>
      </p:pic>
      <p:sp>
        <p:nvSpPr>
          <p:cNvPr id="2" name="Title 1"/>
          <p:cNvSpPr>
            <a:spLocks noGrp="1"/>
          </p:cNvSpPr>
          <p:nvPr>
            <p:ph type="title"/>
          </p:nvPr>
        </p:nvSpPr>
        <p:spPr>
          <a:xfrm>
            <a:off x="779464" y="1943521"/>
            <a:ext cx="7583487" cy="1021556"/>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4" y="2962766"/>
            <a:ext cx="7583487" cy="1125140"/>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D140825E-4A15-4D39-8176-1F07E904CB30}" type="datetimeFigureOut">
              <a:rPr lang="en-US" smtClean="0"/>
              <a:t>4/28/15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371600"/>
            <a:ext cx="3657600" cy="3164681"/>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88541" y="1371600"/>
            <a:ext cx="3657600" cy="3164681"/>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a:xfrm>
            <a:off x="779464" y="285750"/>
            <a:ext cx="7583487" cy="78329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079126"/>
            <a:ext cx="3657600" cy="592371"/>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1771650"/>
            <a:ext cx="3657600" cy="2764631"/>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705350" y="1079126"/>
            <a:ext cx="3657600" cy="592371"/>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1771650"/>
            <a:ext cx="3657600" cy="2764631"/>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D140825E-4A15-4D39-8176-1F07E904CB30}" type="datetimeFigureOut">
              <a:rPr lang="en-US" smtClean="0"/>
              <a:t>4/28/15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4AAA4-6363-4581-962D-1ACCC2D600C5}" type="slidenum">
              <a:rPr lang="en-US" smtClean="0"/>
              <a:t>‹#›</a:t>
            </a:fld>
            <a:endParaRPr lang="en-US"/>
          </a:p>
        </p:txBody>
      </p:sp>
      <p:cxnSp>
        <p:nvCxnSpPr>
          <p:cNvPr id="12" name="Straight Connector 11"/>
          <p:cNvCxnSpPr/>
          <p:nvPr/>
        </p:nvCxnSpPr>
        <p:spPr>
          <a:xfrm>
            <a:off x="874060" y="1714500"/>
            <a:ext cx="3563003" cy="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1714500"/>
            <a:ext cx="3566160" cy="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60" y="1714500"/>
            <a:ext cx="3563003" cy="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1714500"/>
            <a:ext cx="3566160" cy="119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371601"/>
            <a:ext cx="7585076"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779462" y="2993862"/>
            <a:ext cx="7585076"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371601"/>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4710953" y="2993862"/>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1" name="Content Placeholder 2"/>
          <p:cNvSpPr>
            <a:spLocks noGrp="1"/>
          </p:cNvSpPr>
          <p:nvPr>
            <p:ph sz="half" idx="14"/>
          </p:nvPr>
        </p:nvSpPr>
        <p:spPr>
          <a:xfrm>
            <a:off x="779462" y="1371600"/>
            <a:ext cx="3657600" cy="3164681"/>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D140825E-4A15-4D39-8176-1F07E904CB30}" type="datetimeFigureOut">
              <a:rPr lang="en-US" smtClean="0"/>
              <a:t>4/28/15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2" name="Content Placeholder 2"/>
          <p:cNvSpPr>
            <a:spLocks noGrp="1"/>
          </p:cNvSpPr>
          <p:nvPr>
            <p:ph sz="half" idx="14"/>
          </p:nvPr>
        </p:nvSpPr>
        <p:spPr>
          <a:xfrm>
            <a:off x="779463" y="1371601"/>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3" name="Content Placeholder 2"/>
          <p:cNvSpPr>
            <a:spLocks noGrp="1"/>
          </p:cNvSpPr>
          <p:nvPr>
            <p:ph sz="half" idx="15"/>
          </p:nvPr>
        </p:nvSpPr>
        <p:spPr>
          <a:xfrm>
            <a:off x="779463" y="2993862"/>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4"/>
            <a:endParaRPr dirty="0"/>
          </a:p>
        </p:txBody>
      </p:sp>
      <p:sp>
        <p:nvSpPr>
          <p:cNvPr id="14" name="Content Placeholder 2"/>
          <p:cNvSpPr>
            <a:spLocks noGrp="1"/>
          </p:cNvSpPr>
          <p:nvPr>
            <p:ph sz="half" idx="1"/>
          </p:nvPr>
        </p:nvSpPr>
        <p:spPr>
          <a:xfrm>
            <a:off x="4710953" y="1371601"/>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5" name="Content Placeholder 2"/>
          <p:cNvSpPr>
            <a:spLocks noGrp="1"/>
          </p:cNvSpPr>
          <p:nvPr>
            <p:ph sz="half" idx="13"/>
          </p:nvPr>
        </p:nvSpPr>
        <p:spPr>
          <a:xfrm>
            <a:off x="4710953" y="2993862"/>
            <a:ext cx="3657600" cy="154305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39984"/>
            <a:ext cx="8827266" cy="486232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140825E-4A15-4D39-8176-1F07E904CB30}" type="datetimeFigureOut">
              <a:rPr lang="en-US" smtClean="0"/>
              <a:t>4/28/15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8" y="142281"/>
            <a:ext cx="8764587" cy="4858940"/>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4" y="285750"/>
            <a:ext cx="7583487" cy="783291"/>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4" y="1371600"/>
            <a:ext cx="7583487" cy="315669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381001" y="4716556"/>
            <a:ext cx="1887537" cy="273844"/>
          </a:xfrm>
          <a:prstGeom prst="rect">
            <a:avLst/>
          </a:prstGeom>
        </p:spPr>
        <p:txBody>
          <a:bodyPr vert="horz" lIns="91440" tIns="45720" rIns="91440" bIns="45720" rtlCol="0" anchor="ctr"/>
          <a:lstStyle>
            <a:lvl1pPr algn="l">
              <a:defRPr sz="1200">
                <a:solidFill>
                  <a:schemeClr val="bg2"/>
                </a:solidFill>
              </a:defRPr>
            </a:lvl1pPr>
          </a:lstStyle>
          <a:p>
            <a:fld id="{D140825E-4A15-4D39-8176-1F07E904CB30}" type="datetimeFigureOut">
              <a:rPr lang="en-US" smtClean="0"/>
              <a:t>4/28/15</a:t>
            </a:fld>
            <a:endParaRPr lang="en-US"/>
          </a:p>
        </p:txBody>
      </p:sp>
      <p:sp>
        <p:nvSpPr>
          <p:cNvPr id="5" name="Footer Placeholder 4"/>
          <p:cNvSpPr>
            <a:spLocks noGrp="1"/>
          </p:cNvSpPr>
          <p:nvPr>
            <p:ph type="ftr" sz="quarter" idx="3"/>
          </p:nvPr>
        </p:nvSpPr>
        <p:spPr>
          <a:xfrm>
            <a:off x="3304615" y="4716556"/>
            <a:ext cx="5238750" cy="273844"/>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2" y="164727"/>
            <a:ext cx="493059" cy="273844"/>
          </a:xfrm>
          <a:prstGeom prst="rect">
            <a:avLst/>
          </a:prstGeom>
        </p:spPr>
        <p:txBody>
          <a:bodyPr vert="horz" lIns="91440" tIns="45720" rIns="91440" bIns="45720" rtlCol="0" anchor="ctr"/>
          <a:lstStyle>
            <a:lvl1pPr algn="r">
              <a:defRPr sz="1200">
                <a:solidFill>
                  <a:schemeClr val="tx2"/>
                </a:solidFill>
              </a:defRPr>
            </a:lvl1pPr>
          </a:lstStyle>
          <a:p>
            <a:fld id="{93E4AAA4-6363-4581-962D-1ACCC2D600C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10" Type="http://schemas.openxmlformats.org/officeDocument/2006/relationships/diagramData" Target="../diagrams/data2.xml"/><Relationship Id="rId11" Type="http://schemas.openxmlformats.org/officeDocument/2006/relationships/diagramLayout" Target="../diagrams/layout2.xml"/><Relationship Id="rId12" Type="http://schemas.openxmlformats.org/officeDocument/2006/relationships/diagramQuickStyle" Target="../diagrams/quickStyle2.xml"/><Relationship Id="rId13" Type="http://schemas.openxmlformats.org/officeDocument/2006/relationships/diagramColors" Target="../diagrams/colors2.xml"/><Relationship Id="rId14" Type="http://schemas.microsoft.com/office/2007/relationships/diagramDrawing" Target="../diagrams/drawing2.xml"/><Relationship Id="rId15" Type="http://schemas.openxmlformats.org/officeDocument/2006/relationships/diagramData" Target="../diagrams/data3.xml"/><Relationship Id="rId16" Type="http://schemas.openxmlformats.org/officeDocument/2006/relationships/diagramLayout" Target="../diagrams/layout3.xml"/><Relationship Id="rId17" Type="http://schemas.openxmlformats.org/officeDocument/2006/relationships/diagramQuickStyle" Target="../diagrams/quickStyle3.xml"/><Relationship Id="rId18" Type="http://schemas.openxmlformats.org/officeDocument/2006/relationships/diagramColors" Target="../diagrams/colors3.xml"/><Relationship Id="rId19" Type="http://schemas.microsoft.com/office/2007/relationships/diagramDrawing" Target="../diagrams/drawing3.xml"/><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345" y="517023"/>
            <a:ext cx="7556500" cy="4254500"/>
          </a:xfrm>
          <a:prstGeom prst="rect">
            <a:avLst/>
          </a:prstGeom>
        </p:spPr>
      </p:pic>
      <p:sp>
        <p:nvSpPr>
          <p:cNvPr id="5" name="Rectangle 4"/>
          <p:cNvSpPr/>
          <p:nvPr/>
        </p:nvSpPr>
        <p:spPr>
          <a:xfrm>
            <a:off x="4086352" y="318246"/>
            <a:ext cx="4710189" cy="19995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52843" y="517023"/>
            <a:ext cx="6762749" cy="1102519"/>
          </a:xfrm>
        </p:spPr>
        <p:txBody>
          <a:bodyPr/>
          <a:lstStyle/>
          <a:p>
            <a:r>
              <a:rPr lang="en-US" dirty="0" smtClean="0">
                <a:solidFill>
                  <a:schemeClr val="tx1"/>
                </a:solidFill>
              </a:rPr>
              <a:t>Internet of Things using .NET</a:t>
            </a:r>
            <a:endParaRPr lang="en-US" dirty="0">
              <a:solidFill>
                <a:schemeClr val="tx1"/>
              </a:solidFill>
            </a:endParaRPr>
          </a:p>
        </p:txBody>
      </p:sp>
      <p:sp>
        <p:nvSpPr>
          <p:cNvPr id="3" name="Subtitle 2"/>
          <p:cNvSpPr>
            <a:spLocks noGrp="1"/>
          </p:cNvSpPr>
          <p:nvPr>
            <p:ph type="subTitle" idx="1"/>
          </p:nvPr>
        </p:nvSpPr>
        <p:spPr>
          <a:xfrm>
            <a:off x="4796557" y="1619542"/>
            <a:ext cx="3999984" cy="696970"/>
          </a:xfrm>
        </p:spPr>
        <p:txBody>
          <a:bodyPr/>
          <a:lstStyle/>
          <a:p>
            <a:r>
              <a:rPr lang="en-US" dirty="0" smtClean="0"/>
              <a:t>Using </a:t>
            </a:r>
            <a:r>
              <a:rPr lang="en-US" dirty="0" smtClean="0"/>
              <a:t>Raspberry PI and Mono C# to build an </a:t>
            </a:r>
            <a:r>
              <a:rPr lang="en-US" dirty="0" err="1" smtClean="0"/>
              <a:t>IoT</a:t>
            </a:r>
            <a:r>
              <a:rPr lang="en-US" dirty="0" smtClean="0"/>
              <a:t> device.</a:t>
            </a:r>
            <a:endParaRPr lang="en-US" dirty="0"/>
          </a:p>
        </p:txBody>
      </p:sp>
    </p:spTree>
    <p:extLst>
      <p:ext uri="{BB962C8B-B14F-4D97-AF65-F5344CB8AC3E}">
        <p14:creationId xmlns:p14="http://schemas.microsoft.com/office/powerpoint/2010/main" val="12455834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What is Internet of Things?</a:t>
            </a:r>
            <a:endParaRPr lang="en-US" dirty="0">
              <a:solidFill>
                <a:srgbClr val="000000"/>
              </a:solidFill>
            </a:endParaRPr>
          </a:p>
        </p:txBody>
      </p:sp>
      <p:sp>
        <p:nvSpPr>
          <p:cNvPr id="3" name="Content Placeholder 2"/>
          <p:cNvSpPr>
            <a:spLocks noGrp="1"/>
          </p:cNvSpPr>
          <p:nvPr>
            <p:ph idx="1"/>
          </p:nvPr>
        </p:nvSpPr>
        <p:spPr/>
        <p:txBody>
          <a:bodyPr/>
          <a:lstStyle/>
          <a:p>
            <a:r>
              <a:rPr lang="en-US" dirty="0"/>
              <a:t>The Internet of Things (</a:t>
            </a:r>
            <a:r>
              <a:rPr lang="en-US" dirty="0" err="1"/>
              <a:t>IoT</a:t>
            </a:r>
            <a:r>
              <a:rPr lang="en-US" dirty="0"/>
              <a:t>) is the network of physical objects or "things" embedded with electronics, software, sensors and connectivity to enable it to achieve greater value and service by exchanging data with the manufacturer, operator and/or other connected devices. Each thing is uniquely identifiable through its embedded computing system but is able to interoperate within the existing Internet infrastructure.</a:t>
            </a:r>
          </a:p>
        </p:txBody>
      </p:sp>
    </p:spTree>
    <p:extLst>
      <p:ext uri="{BB962C8B-B14F-4D97-AF65-F5344CB8AC3E}">
        <p14:creationId xmlns:p14="http://schemas.microsoft.com/office/powerpoint/2010/main" val="2252804240"/>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5024" y="389850"/>
            <a:ext cx="6645628" cy="4275126"/>
          </a:xfrm>
          <a:prstGeom prst="rect">
            <a:avLst/>
          </a:prstGeom>
        </p:spPr>
      </p:pic>
    </p:spTree>
    <p:extLst>
      <p:ext uri="{BB962C8B-B14F-4D97-AF65-F5344CB8AC3E}">
        <p14:creationId xmlns:p14="http://schemas.microsoft.com/office/powerpoint/2010/main" val="96722684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 ENGLISH Please!</a:t>
            </a:r>
            <a:endParaRPr lang="en-US" dirty="0">
              <a:solidFill>
                <a:srgbClr val="000000"/>
              </a:solidFill>
            </a:endParaRPr>
          </a:p>
        </p:txBody>
      </p:sp>
      <p:pic>
        <p:nvPicPr>
          <p:cNvPr id="3" name="Picture 2"/>
          <p:cNvPicPr>
            <a:picLocks noChangeAspect="1"/>
          </p:cNvPicPr>
          <p:nvPr/>
        </p:nvPicPr>
        <p:blipFill>
          <a:blip r:embed="rId2"/>
          <a:stretch>
            <a:fillRect/>
          </a:stretch>
        </p:blipFill>
        <p:spPr>
          <a:xfrm>
            <a:off x="7283951" y="370284"/>
            <a:ext cx="1416314" cy="1397513"/>
          </a:xfrm>
          <a:prstGeom prst="rect">
            <a:avLst/>
          </a:prstGeom>
        </p:spPr>
      </p:pic>
      <p:pic>
        <p:nvPicPr>
          <p:cNvPr id="4" name="Picture 3"/>
          <p:cNvPicPr>
            <a:picLocks noChangeAspect="1"/>
          </p:cNvPicPr>
          <p:nvPr/>
        </p:nvPicPr>
        <p:blipFill>
          <a:blip r:embed="rId3"/>
          <a:stretch>
            <a:fillRect/>
          </a:stretch>
        </p:blipFill>
        <p:spPr>
          <a:xfrm>
            <a:off x="572766" y="1264454"/>
            <a:ext cx="2274572" cy="1514798"/>
          </a:xfrm>
          <a:prstGeom prst="rect">
            <a:avLst/>
          </a:prstGeom>
        </p:spPr>
      </p:pic>
      <p:graphicFrame>
        <p:nvGraphicFramePr>
          <p:cNvPr id="5" name="Diagram 4"/>
          <p:cNvGraphicFramePr/>
          <p:nvPr>
            <p:extLst>
              <p:ext uri="{D42A27DB-BD31-4B8C-83A1-F6EECF244321}">
                <p14:modId xmlns:p14="http://schemas.microsoft.com/office/powerpoint/2010/main" val="3121117084"/>
              </p:ext>
            </p:extLst>
          </p:nvPr>
        </p:nvGraphicFramePr>
        <p:xfrm>
          <a:off x="3422581" y="1006164"/>
          <a:ext cx="3304183" cy="9376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9"/>
          <a:stretch>
            <a:fillRect/>
          </a:stretch>
        </p:blipFill>
        <p:spPr>
          <a:xfrm>
            <a:off x="1025884" y="3068494"/>
            <a:ext cx="1477718" cy="1684823"/>
          </a:xfrm>
          <a:prstGeom prst="rect">
            <a:avLst/>
          </a:prstGeom>
        </p:spPr>
      </p:pic>
      <p:graphicFrame>
        <p:nvGraphicFramePr>
          <p:cNvPr id="7" name="Diagram 6"/>
          <p:cNvGraphicFramePr/>
          <p:nvPr>
            <p:extLst>
              <p:ext uri="{D42A27DB-BD31-4B8C-83A1-F6EECF244321}">
                <p14:modId xmlns:p14="http://schemas.microsoft.com/office/powerpoint/2010/main" val="912179340"/>
              </p:ext>
            </p:extLst>
          </p:nvPr>
        </p:nvGraphicFramePr>
        <p:xfrm>
          <a:off x="3422581" y="2805854"/>
          <a:ext cx="3320893" cy="19994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8" name="Diagram 7"/>
          <p:cNvGraphicFramePr/>
          <p:nvPr>
            <p:extLst>
              <p:ext uri="{D42A27DB-BD31-4B8C-83A1-F6EECF244321}">
                <p14:modId xmlns:p14="http://schemas.microsoft.com/office/powerpoint/2010/main" val="2073344669"/>
              </p:ext>
            </p:extLst>
          </p:nvPr>
        </p:nvGraphicFramePr>
        <p:xfrm>
          <a:off x="3439292" y="2218890"/>
          <a:ext cx="3304183" cy="937635"/>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9" name="Picture 8"/>
          <p:cNvPicPr>
            <a:picLocks noChangeAspect="1"/>
          </p:cNvPicPr>
          <p:nvPr/>
        </p:nvPicPr>
        <p:blipFill>
          <a:blip r:embed="rId20"/>
          <a:stretch>
            <a:fillRect/>
          </a:stretch>
        </p:blipFill>
        <p:spPr>
          <a:xfrm>
            <a:off x="7283951" y="3436234"/>
            <a:ext cx="1079612" cy="1369073"/>
          </a:xfrm>
          <a:prstGeom prst="rect">
            <a:avLst/>
          </a:prstGeom>
        </p:spPr>
      </p:pic>
      <p:pic>
        <p:nvPicPr>
          <p:cNvPr id="11" name="Picture 10"/>
          <p:cNvPicPr>
            <a:picLocks noChangeAspect="1"/>
          </p:cNvPicPr>
          <p:nvPr/>
        </p:nvPicPr>
        <p:blipFill>
          <a:blip r:embed="rId21"/>
          <a:stretch>
            <a:fillRect/>
          </a:stretch>
        </p:blipFill>
        <p:spPr>
          <a:xfrm>
            <a:off x="7040060" y="1943799"/>
            <a:ext cx="1461810" cy="1429325"/>
          </a:xfrm>
          <a:prstGeom prst="rect">
            <a:avLst/>
          </a:prstGeom>
        </p:spPr>
      </p:pic>
    </p:spTree>
    <p:extLst>
      <p:ext uri="{BB962C8B-B14F-4D97-AF65-F5344CB8AC3E}">
        <p14:creationId xmlns:p14="http://schemas.microsoft.com/office/powerpoint/2010/main" val="17057896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Internet of Things: Operations</a:t>
            </a:r>
            <a:endParaRPr lang="en-US" dirty="0">
              <a:solidFill>
                <a:srgbClr val="000000"/>
              </a:solidFill>
            </a:endParaRPr>
          </a:p>
        </p:txBody>
      </p:sp>
      <p:graphicFrame>
        <p:nvGraphicFramePr>
          <p:cNvPr id="6" name="Diagram 5"/>
          <p:cNvGraphicFramePr/>
          <p:nvPr>
            <p:extLst>
              <p:ext uri="{D42A27DB-BD31-4B8C-83A1-F6EECF244321}">
                <p14:modId xmlns:p14="http://schemas.microsoft.com/office/powerpoint/2010/main" val="3606486645"/>
              </p:ext>
            </p:extLst>
          </p:nvPr>
        </p:nvGraphicFramePr>
        <p:xfrm>
          <a:off x="993299" y="1370760"/>
          <a:ext cx="8399026" cy="3295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ight Arrow 2"/>
          <p:cNvSpPr/>
          <p:nvPr/>
        </p:nvSpPr>
        <p:spPr>
          <a:xfrm>
            <a:off x="2162623" y="3118797"/>
            <a:ext cx="1546528" cy="389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ight Arrow 4"/>
          <p:cNvSpPr/>
          <p:nvPr/>
        </p:nvSpPr>
        <p:spPr>
          <a:xfrm>
            <a:off x="4628526" y="3118797"/>
            <a:ext cx="1546528" cy="389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7"/>
          <a:stretch>
            <a:fillRect/>
          </a:stretch>
        </p:blipFill>
        <p:spPr>
          <a:xfrm>
            <a:off x="135673" y="1403546"/>
            <a:ext cx="1715251" cy="1715251"/>
          </a:xfrm>
          <a:prstGeom prst="rect">
            <a:avLst/>
          </a:prstGeom>
        </p:spPr>
      </p:pic>
      <p:pic>
        <p:nvPicPr>
          <p:cNvPr id="7" name="Picture 6"/>
          <p:cNvPicPr>
            <a:picLocks noChangeAspect="1"/>
          </p:cNvPicPr>
          <p:nvPr/>
        </p:nvPicPr>
        <p:blipFill>
          <a:blip r:embed="rId8"/>
          <a:stretch>
            <a:fillRect/>
          </a:stretch>
        </p:blipFill>
        <p:spPr>
          <a:xfrm>
            <a:off x="6777234" y="641738"/>
            <a:ext cx="1986614" cy="2477059"/>
          </a:xfrm>
          <a:prstGeom prst="rect">
            <a:avLst/>
          </a:prstGeom>
        </p:spPr>
      </p:pic>
    </p:spTree>
    <p:extLst>
      <p:ext uri="{BB962C8B-B14F-4D97-AF65-F5344CB8AC3E}">
        <p14:creationId xmlns:p14="http://schemas.microsoft.com/office/powerpoint/2010/main" val="2364071131"/>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Types of Input and Output</a:t>
            </a:r>
            <a:endParaRPr lang="en-US" dirty="0">
              <a:solidFill>
                <a:srgbClr val="000000"/>
              </a:solidFill>
            </a:endParaRPr>
          </a:p>
        </p:txBody>
      </p:sp>
      <p:sp>
        <p:nvSpPr>
          <p:cNvPr id="3" name="Content Placeholder 2"/>
          <p:cNvSpPr>
            <a:spLocks noGrp="1"/>
          </p:cNvSpPr>
          <p:nvPr>
            <p:ph idx="1"/>
          </p:nvPr>
        </p:nvSpPr>
        <p:spPr>
          <a:xfrm>
            <a:off x="779464" y="1069041"/>
            <a:ext cx="7583487" cy="3722337"/>
          </a:xfrm>
        </p:spPr>
        <p:txBody>
          <a:bodyPr>
            <a:normAutofit fontScale="70000" lnSpcReduction="20000"/>
          </a:bodyPr>
          <a:lstStyle/>
          <a:p>
            <a:r>
              <a:rPr lang="en-US" dirty="0" smtClean="0"/>
              <a:t>Analog – A continuous signal for which the time varying feature (variable)  of the signal is a representation of some other time varying quantity.</a:t>
            </a:r>
          </a:p>
          <a:p>
            <a:pPr lvl="1"/>
            <a:r>
              <a:rPr lang="en-US" dirty="0" smtClean="0"/>
              <a:t>Audio – Voltage varies with sound waves</a:t>
            </a:r>
          </a:p>
          <a:p>
            <a:pPr lvl="1"/>
            <a:r>
              <a:rPr lang="en-US" dirty="0" smtClean="0"/>
              <a:t>Pressure – Aneroid barometer uses rotary position</a:t>
            </a:r>
          </a:p>
          <a:p>
            <a:r>
              <a:rPr lang="en-US" dirty="0" smtClean="0"/>
              <a:t>Digital – Finite number of values or steps (usually defined as exact voltage values)</a:t>
            </a:r>
          </a:p>
          <a:p>
            <a:pPr lvl="1"/>
            <a:r>
              <a:rPr lang="en-US" dirty="0" smtClean="0"/>
              <a:t>Switch – On/Off</a:t>
            </a:r>
          </a:p>
          <a:p>
            <a:pPr lvl="1"/>
            <a:r>
              <a:rPr lang="en-US" dirty="0" smtClean="0"/>
              <a:t>Gear Shifter – Park/</a:t>
            </a:r>
            <a:r>
              <a:rPr lang="en-US" dirty="0" err="1" smtClean="0"/>
              <a:t>Netural</a:t>
            </a:r>
            <a:r>
              <a:rPr lang="en-US" dirty="0" smtClean="0"/>
              <a:t>/Reverse/1/2/3</a:t>
            </a:r>
          </a:p>
          <a:p>
            <a:r>
              <a:rPr lang="en-US" dirty="0" smtClean="0"/>
              <a:t>Encoded – Device, circuit, transducer, software, algorithm or person that converts information from one format or code to another, for purposes of standardization, speed, secrecy, or compressions</a:t>
            </a:r>
          </a:p>
          <a:p>
            <a:pPr lvl="1"/>
            <a:r>
              <a:rPr lang="en-US" dirty="0" smtClean="0"/>
              <a:t>Morse Code, Enigma</a:t>
            </a:r>
          </a:p>
          <a:p>
            <a:pPr lvl="1"/>
            <a:r>
              <a:rPr lang="en-US" dirty="0" err="1" smtClean="0"/>
              <a:t>BlueTooth</a:t>
            </a:r>
            <a:r>
              <a:rPr lang="en-US" dirty="0" smtClean="0"/>
              <a:t> Sound</a:t>
            </a:r>
          </a:p>
          <a:p>
            <a:pPr lvl="1"/>
            <a:r>
              <a:rPr lang="en-US" dirty="0" smtClean="0"/>
              <a:t>Web Services</a:t>
            </a:r>
            <a:endParaRPr lang="en-US" dirty="0"/>
          </a:p>
        </p:txBody>
      </p:sp>
    </p:spTree>
    <p:extLst>
      <p:ext uri="{BB962C8B-B14F-4D97-AF65-F5344CB8AC3E}">
        <p14:creationId xmlns:p14="http://schemas.microsoft.com/office/powerpoint/2010/main" val="300110031"/>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Inputs</a:t>
            </a:r>
            <a:endParaRPr lang="en-US" dirty="0">
              <a:solidFill>
                <a:srgbClr val="000000"/>
              </a:solidFill>
            </a:endParaRPr>
          </a:p>
        </p:txBody>
      </p:sp>
      <p:sp>
        <p:nvSpPr>
          <p:cNvPr id="3" name="Content Placeholder 2"/>
          <p:cNvSpPr>
            <a:spLocks noGrp="1"/>
          </p:cNvSpPr>
          <p:nvPr>
            <p:ph sz="half" idx="14"/>
          </p:nvPr>
        </p:nvSpPr>
        <p:spPr/>
        <p:txBody>
          <a:bodyPr>
            <a:normAutofit fontScale="92500" lnSpcReduction="20000"/>
          </a:bodyPr>
          <a:lstStyle/>
          <a:p>
            <a:r>
              <a:rPr lang="en-US" dirty="0" smtClean="0"/>
              <a:t>Analog</a:t>
            </a:r>
            <a:endParaRPr lang="en-US" dirty="0"/>
          </a:p>
          <a:p>
            <a:pPr lvl="1"/>
            <a:r>
              <a:rPr lang="en-US" dirty="0" smtClean="0"/>
              <a:t>Microphone</a:t>
            </a:r>
          </a:p>
          <a:p>
            <a:pPr lvl="1"/>
            <a:r>
              <a:rPr lang="en-US" dirty="0" smtClean="0"/>
              <a:t>Temperature Sensors</a:t>
            </a:r>
          </a:p>
          <a:p>
            <a:pPr lvl="1"/>
            <a:r>
              <a:rPr lang="en-US" dirty="0" smtClean="0"/>
              <a:t>CO2 Sensors</a:t>
            </a:r>
          </a:p>
          <a:p>
            <a:pPr lvl="1"/>
            <a:r>
              <a:rPr lang="en-US" dirty="0" smtClean="0"/>
              <a:t>Radio Signal</a:t>
            </a:r>
            <a:endParaRPr lang="en-US" dirty="0"/>
          </a:p>
        </p:txBody>
      </p:sp>
      <p:sp>
        <p:nvSpPr>
          <p:cNvPr id="4" name="Content Placeholder 3"/>
          <p:cNvSpPr>
            <a:spLocks noGrp="1"/>
          </p:cNvSpPr>
          <p:nvPr>
            <p:ph sz="half" idx="15"/>
          </p:nvPr>
        </p:nvSpPr>
        <p:spPr/>
        <p:txBody>
          <a:bodyPr>
            <a:normAutofit fontScale="92500" lnSpcReduction="10000"/>
          </a:bodyPr>
          <a:lstStyle/>
          <a:p>
            <a:r>
              <a:rPr lang="en-US" dirty="0" smtClean="0"/>
              <a:t>Digital</a:t>
            </a:r>
            <a:endParaRPr lang="en-US" dirty="0"/>
          </a:p>
          <a:p>
            <a:pPr lvl="1"/>
            <a:r>
              <a:rPr lang="en-US" dirty="0" smtClean="0"/>
              <a:t>Relay</a:t>
            </a:r>
          </a:p>
          <a:p>
            <a:pPr lvl="1"/>
            <a:r>
              <a:rPr lang="en-US" dirty="0" smtClean="0"/>
              <a:t>Switch</a:t>
            </a:r>
          </a:p>
          <a:p>
            <a:pPr lvl="1"/>
            <a:r>
              <a:rPr lang="en-US" dirty="0" smtClean="0"/>
              <a:t>GPIO – General Purpose Input Output</a:t>
            </a:r>
          </a:p>
        </p:txBody>
      </p:sp>
      <p:sp>
        <p:nvSpPr>
          <p:cNvPr id="5" name="Content Placeholder 4"/>
          <p:cNvSpPr>
            <a:spLocks noGrp="1"/>
          </p:cNvSpPr>
          <p:nvPr>
            <p:ph sz="half" idx="1"/>
          </p:nvPr>
        </p:nvSpPr>
        <p:spPr>
          <a:xfrm>
            <a:off x="4710953" y="1371600"/>
            <a:ext cx="3657600" cy="3165311"/>
          </a:xfrm>
        </p:spPr>
        <p:txBody>
          <a:bodyPr/>
          <a:lstStyle/>
          <a:p>
            <a:r>
              <a:rPr lang="en-US" dirty="0" smtClean="0"/>
              <a:t>Encoded</a:t>
            </a:r>
          </a:p>
          <a:p>
            <a:pPr lvl="1"/>
            <a:r>
              <a:rPr lang="en-US" dirty="0" err="1" smtClean="0"/>
              <a:t>BlueTooth</a:t>
            </a:r>
            <a:r>
              <a:rPr lang="en-US" dirty="0" smtClean="0"/>
              <a:t> Device</a:t>
            </a:r>
          </a:p>
          <a:p>
            <a:pPr lvl="1"/>
            <a:r>
              <a:rPr lang="en-US" dirty="0" smtClean="0"/>
              <a:t>Web Service</a:t>
            </a:r>
          </a:p>
          <a:p>
            <a:pPr lvl="1"/>
            <a:r>
              <a:rPr lang="en-US" dirty="0" smtClean="0"/>
              <a:t>Serial Device</a:t>
            </a:r>
          </a:p>
          <a:p>
            <a:pPr lvl="1"/>
            <a:r>
              <a:rPr lang="en-US" dirty="0" smtClean="0"/>
              <a:t>USB Device</a:t>
            </a:r>
          </a:p>
          <a:p>
            <a:pPr lvl="1"/>
            <a:r>
              <a:rPr lang="en-US" dirty="0" smtClean="0"/>
              <a:t>Inter-Integrated Circuit (I2C) Device</a:t>
            </a:r>
          </a:p>
          <a:p>
            <a:pPr lvl="1"/>
            <a:endParaRPr lang="en-US" dirty="0" smtClean="0"/>
          </a:p>
          <a:p>
            <a:pPr lvl="1"/>
            <a:endParaRPr lang="en-US" dirty="0"/>
          </a:p>
        </p:txBody>
      </p:sp>
      <p:pic>
        <p:nvPicPr>
          <p:cNvPr id="6" name="Picture 5"/>
          <p:cNvPicPr>
            <a:picLocks noChangeAspect="1"/>
          </p:cNvPicPr>
          <p:nvPr/>
        </p:nvPicPr>
        <p:blipFill>
          <a:blip r:embed="rId2"/>
          <a:stretch>
            <a:fillRect/>
          </a:stretch>
        </p:blipFill>
        <p:spPr>
          <a:xfrm>
            <a:off x="3746501" y="930707"/>
            <a:ext cx="478622" cy="1509095"/>
          </a:xfrm>
          <a:prstGeom prst="rect">
            <a:avLst/>
          </a:prstGeom>
        </p:spPr>
      </p:pic>
      <p:pic>
        <p:nvPicPr>
          <p:cNvPr id="7" name="Picture 6"/>
          <p:cNvPicPr>
            <a:picLocks noChangeAspect="1"/>
          </p:cNvPicPr>
          <p:nvPr/>
        </p:nvPicPr>
        <p:blipFill>
          <a:blip r:embed="rId3"/>
          <a:stretch>
            <a:fillRect/>
          </a:stretch>
        </p:blipFill>
        <p:spPr>
          <a:xfrm>
            <a:off x="3554664" y="2776399"/>
            <a:ext cx="1156289" cy="1156289"/>
          </a:xfrm>
          <a:prstGeom prst="rect">
            <a:avLst/>
          </a:prstGeom>
        </p:spPr>
      </p:pic>
      <p:pic>
        <p:nvPicPr>
          <p:cNvPr id="8" name="Picture 7"/>
          <p:cNvPicPr>
            <a:picLocks noChangeAspect="1"/>
          </p:cNvPicPr>
          <p:nvPr/>
        </p:nvPicPr>
        <p:blipFill>
          <a:blip r:embed="rId4"/>
          <a:stretch>
            <a:fillRect/>
          </a:stretch>
        </p:blipFill>
        <p:spPr>
          <a:xfrm>
            <a:off x="5507612" y="3822700"/>
            <a:ext cx="2855339" cy="1041670"/>
          </a:xfrm>
          <a:prstGeom prst="rect">
            <a:avLst/>
          </a:prstGeom>
        </p:spPr>
      </p:pic>
    </p:spTree>
    <p:extLst>
      <p:ext uri="{BB962C8B-B14F-4D97-AF65-F5344CB8AC3E}">
        <p14:creationId xmlns:p14="http://schemas.microsoft.com/office/powerpoint/2010/main" val="3585150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Outputs</a:t>
            </a:r>
            <a:endParaRPr lang="en-US" dirty="0">
              <a:solidFill>
                <a:srgbClr val="000000"/>
              </a:solidFill>
            </a:endParaRPr>
          </a:p>
        </p:txBody>
      </p:sp>
      <p:sp>
        <p:nvSpPr>
          <p:cNvPr id="3" name="Content Placeholder 2"/>
          <p:cNvSpPr>
            <a:spLocks noGrp="1"/>
          </p:cNvSpPr>
          <p:nvPr>
            <p:ph sz="half" idx="14"/>
          </p:nvPr>
        </p:nvSpPr>
        <p:spPr/>
        <p:txBody>
          <a:bodyPr/>
          <a:lstStyle/>
          <a:p>
            <a:r>
              <a:rPr lang="en-US" dirty="0" smtClean="0"/>
              <a:t>Analog</a:t>
            </a:r>
          </a:p>
          <a:p>
            <a:pPr lvl="1"/>
            <a:r>
              <a:rPr lang="en-US" dirty="0" smtClean="0"/>
              <a:t>Speakers</a:t>
            </a:r>
          </a:p>
          <a:p>
            <a:pPr lvl="1"/>
            <a:r>
              <a:rPr lang="en-US" dirty="0" smtClean="0"/>
              <a:t>Light Bulb</a:t>
            </a:r>
          </a:p>
          <a:p>
            <a:pPr lvl="1"/>
            <a:r>
              <a:rPr lang="en-US" dirty="0" smtClean="0"/>
              <a:t>Radio Signal</a:t>
            </a:r>
            <a:endParaRPr lang="en-US" dirty="0"/>
          </a:p>
        </p:txBody>
      </p:sp>
      <p:sp>
        <p:nvSpPr>
          <p:cNvPr id="4" name="Content Placeholder 3"/>
          <p:cNvSpPr>
            <a:spLocks noGrp="1"/>
          </p:cNvSpPr>
          <p:nvPr>
            <p:ph sz="half" idx="15"/>
          </p:nvPr>
        </p:nvSpPr>
        <p:spPr>
          <a:xfrm>
            <a:off x="779463" y="2993862"/>
            <a:ext cx="3657600" cy="1797516"/>
          </a:xfrm>
        </p:spPr>
        <p:txBody>
          <a:bodyPr>
            <a:normAutofit fontScale="92500" lnSpcReduction="20000"/>
          </a:bodyPr>
          <a:lstStyle/>
          <a:p>
            <a:r>
              <a:rPr lang="en-US" dirty="0" smtClean="0"/>
              <a:t>Digital</a:t>
            </a:r>
          </a:p>
          <a:p>
            <a:pPr lvl="1"/>
            <a:r>
              <a:rPr lang="en-US" dirty="0" smtClean="0"/>
              <a:t>Relay</a:t>
            </a:r>
          </a:p>
          <a:p>
            <a:pPr lvl="1"/>
            <a:r>
              <a:rPr lang="en-US" dirty="0" smtClean="0"/>
              <a:t>Multi Position Switch</a:t>
            </a:r>
          </a:p>
          <a:p>
            <a:pPr lvl="1"/>
            <a:r>
              <a:rPr lang="en-US" dirty="0" smtClean="0"/>
              <a:t>PWM – Pulse Wave Modulation</a:t>
            </a:r>
          </a:p>
          <a:p>
            <a:pPr lvl="2"/>
            <a:r>
              <a:rPr lang="en-US" dirty="0" smtClean="0"/>
              <a:t>Motors</a:t>
            </a:r>
          </a:p>
          <a:p>
            <a:pPr lvl="2"/>
            <a:r>
              <a:rPr lang="en-US" dirty="0" smtClean="0"/>
              <a:t>Actuators</a:t>
            </a:r>
          </a:p>
          <a:p>
            <a:pPr lvl="1"/>
            <a:endParaRPr lang="en-US" dirty="0"/>
          </a:p>
        </p:txBody>
      </p:sp>
      <p:sp>
        <p:nvSpPr>
          <p:cNvPr id="5" name="Content Placeholder 4"/>
          <p:cNvSpPr>
            <a:spLocks noGrp="1"/>
          </p:cNvSpPr>
          <p:nvPr>
            <p:ph sz="half" idx="1"/>
          </p:nvPr>
        </p:nvSpPr>
        <p:spPr>
          <a:xfrm>
            <a:off x="4710953" y="1371601"/>
            <a:ext cx="3657600" cy="2740684"/>
          </a:xfrm>
        </p:spPr>
        <p:txBody>
          <a:bodyPr>
            <a:normAutofit/>
          </a:bodyPr>
          <a:lstStyle/>
          <a:p>
            <a:r>
              <a:rPr lang="en-US" dirty="0" smtClean="0"/>
              <a:t>Encoded</a:t>
            </a:r>
          </a:p>
          <a:p>
            <a:pPr lvl="1"/>
            <a:r>
              <a:rPr lang="en-US" dirty="0" err="1"/>
              <a:t>BlueTooth</a:t>
            </a:r>
            <a:r>
              <a:rPr lang="en-US" dirty="0"/>
              <a:t> Device</a:t>
            </a:r>
          </a:p>
          <a:p>
            <a:pPr lvl="1"/>
            <a:r>
              <a:rPr lang="en-US" dirty="0"/>
              <a:t>Web Service</a:t>
            </a:r>
          </a:p>
          <a:p>
            <a:pPr lvl="1"/>
            <a:r>
              <a:rPr lang="en-US" dirty="0"/>
              <a:t>Serial Device</a:t>
            </a:r>
          </a:p>
          <a:p>
            <a:pPr lvl="1"/>
            <a:r>
              <a:rPr lang="en-US" dirty="0"/>
              <a:t>USB Device</a:t>
            </a:r>
          </a:p>
          <a:p>
            <a:pPr lvl="1"/>
            <a:r>
              <a:rPr lang="en-US" dirty="0"/>
              <a:t>Inter-Integrated Circuit (I2C) Device</a:t>
            </a:r>
          </a:p>
          <a:p>
            <a:pPr marL="282575" lvl="1" indent="0">
              <a:buNone/>
            </a:pPr>
            <a:endParaRPr lang="en-US" dirty="0" smtClean="0"/>
          </a:p>
          <a:p>
            <a:pPr lvl="1"/>
            <a:endParaRPr lang="en-US" dirty="0"/>
          </a:p>
        </p:txBody>
      </p:sp>
      <p:pic>
        <p:nvPicPr>
          <p:cNvPr id="6" name="Picture 5"/>
          <p:cNvPicPr>
            <a:picLocks noChangeAspect="1"/>
          </p:cNvPicPr>
          <p:nvPr/>
        </p:nvPicPr>
        <p:blipFill>
          <a:blip r:embed="rId2"/>
          <a:stretch>
            <a:fillRect/>
          </a:stretch>
        </p:blipFill>
        <p:spPr>
          <a:xfrm>
            <a:off x="2910649" y="1069041"/>
            <a:ext cx="1288866" cy="1363879"/>
          </a:xfrm>
          <a:prstGeom prst="rect">
            <a:avLst/>
          </a:prstGeom>
        </p:spPr>
      </p:pic>
      <p:pic>
        <p:nvPicPr>
          <p:cNvPr id="8" name="Picture 7"/>
          <p:cNvPicPr>
            <a:picLocks noChangeAspect="1"/>
          </p:cNvPicPr>
          <p:nvPr/>
        </p:nvPicPr>
        <p:blipFill>
          <a:blip r:embed="rId3"/>
          <a:stretch>
            <a:fillRect/>
          </a:stretch>
        </p:blipFill>
        <p:spPr>
          <a:xfrm>
            <a:off x="7372235" y="1069041"/>
            <a:ext cx="1290833" cy="1290833"/>
          </a:xfrm>
          <a:prstGeom prst="rect">
            <a:avLst/>
          </a:prstGeom>
        </p:spPr>
      </p:pic>
      <p:pic>
        <p:nvPicPr>
          <p:cNvPr id="9" name="Picture 8"/>
          <p:cNvPicPr>
            <a:picLocks noChangeAspect="1"/>
          </p:cNvPicPr>
          <p:nvPr/>
        </p:nvPicPr>
        <p:blipFill>
          <a:blip r:embed="rId4"/>
          <a:stretch>
            <a:fillRect/>
          </a:stretch>
        </p:blipFill>
        <p:spPr>
          <a:xfrm>
            <a:off x="4560073" y="3939049"/>
            <a:ext cx="990268" cy="965511"/>
          </a:xfrm>
          <a:prstGeom prst="rect">
            <a:avLst/>
          </a:prstGeom>
        </p:spPr>
      </p:pic>
    </p:spTree>
    <p:extLst>
      <p:ext uri="{BB962C8B-B14F-4D97-AF65-F5344CB8AC3E}">
        <p14:creationId xmlns:p14="http://schemas.microsoft.com/office/powerpoint/2010/main" val="341655121"/>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Example of Direct IO in C#</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Hello world </a:t>
            </a:r>
            <a:br>
              <a:rPr lang="en-US" dirty="0" smtClean="0"/>
            </a:br>
            <a:r>
              <a:rPr lang="en-US" dirty="0" err="1" smtClean="0"/>
              <a:t>Blinky</a:t>
            </a:r>
            <a:r>
              <a:rPr lang="en-US" dirty="0" smtClean="0"/>
              <a:t> LED Light</a:t>
            </a:r>
            <a:endParaRPr lang="en-US" dirty="0"/>
          </a:p>
        </p:txBody>
      </p:sp>
      <p:pic>
        <p:nvPicPr>
          <p:cNvPr id="4" name="Picture 3"/>
          <p:cNvPicPr>
            <a:picLocks noChangeAspect="1"/>
          </p:cNvPicPr>
          <p:nvPr/>
        </p:nvPicPr>
        <p:blipFill>
          <a:blip r:embed="rId2"/>
          <a:stretch>
            <a:fillRect/>
          </a:stretch>
        </p:blipFill>
        <p:spPr>
          <a:xfrm>
            <a:off x="439737" y="2225914"/>
            <a:ext cx="2027971" cy="2515159"/>
          </a:xfrm>
          <a:prstGeom prst="rect">
            <a:avLst/>
          </a:prstGeom>
        </p:spPr>
      </p:pic>
      <p:pic>
        <p:nvPicPr>
          <p:cNvPr id="5" name="Picture 4"/>
          <p:cNvPicPr>
            <a:picLocks noChangeAspect="1"/>
          </p:cNvPicPr>
          <p:nvPr/>
        </p:nvPicPr>
        <p:blipFill>
          <a:blip r:embed="rId3"/>
          <a:stretch>
            <a:fillRect/>
          </a:stretch>
        </p:blipFill>
        <p:spPr>
          <a:xfrm>
            <a:off x="3570845" y="1069041"/>
            <a:ext cx="4941344" cy="3713681"/>
          </a:xfrm>
          <a:prstGeom prst="rect">
            <a:avLst/>
          </a:prstGeom>
        </p:spPr>
      </p:pic>
    </p:spTree>
    <p:extLst>
      <p:ext uri="{BB962C8B-B14F-4D97-AF65-F5344CB8AC3E}">
        <p14:creationId xmlns:p14="http://schemas.microsoft.com/office/powerpoint/2010/main" val="213588368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GPIO </a:t>
            </a:r>
            <a:r>
              <a:rPr lang="en-US" dirty="0" err="1" smtClean="0">
                <a:solidFill>
                  <a:schemeClr val="tx1"/>
                </a:solidFill>
              </a:rPr>
              <a:t>PinOut</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380344" y="1069042"/>
            <a:ext cx="8509044" cy="3848094"/>
          </a:xfrm>
          <a:prstGeom prst="rect">
            <a:avLst/>
          </a:prstGeom>
          <a:scene3d>
            <a:camera prst="orthographicFront">
              <a:rot lat="0" lon="0" rev="10800000"/>
            </a:camera>
            <a:lightRig rig="threePt" dir="t"/>
          </a:scene3d>
        </p:spPr>
      </p:pic>
    </p:spTree>
    <p:extLst>
      <p:ext uri="{BB962C8B-B14F-4D97-AF65-F5344CB8AC3E}">
        <p14:creationId xmlns:p14="http://schemas.microsoft.com/office/powerpoint/2010/main" val="279308448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Using a Shield with Raspberry Pi</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603436" y="1916155"/>
            <a:ext cx="2582701" cy="2582701"/>
          </a:xfrm>
          <a:prstGeom prst="rect">
            <a:avLst/>
          </a:prstGeom>
        </p:spPr>
      </p:pic>
      <p:sp>
        <p:nvSpPr>
          <p:cNvPr id="5" name="TextBox 4"/>
          <p:cNvSpPr txBox="1"/>
          <p:nvPr/>
        </p:nvSpPr>
        <p:spPr>
          <a:xfrm>
            <a:off x="603436" y="1546823"/>
            <a:ext cx="1275597" cy="369332"/>
          </a:xfrm>
          <a:prstGeom prst="rect">
            <a:avLst/>
          </a:prstGeom>
          <a:noFill/>
        </p:spPr>
        <p:txBody>
          <a:bodyPr wrap="none" rtlCol="0">
            <a:spAutoFit/>
          </a:bodyPr>
          <a:lstStyle/>
          <a:p>
            <a:r>
              <a:rPr lang="en-US" dirty="0" smtClean="0"/>
              <a:t>GPS Shield</a:t>
            </a:r>
            <a:endParaRPr lang="en-US" dirty="0"/>
          </a:p>
        </p:txBody>
      </p:sp>
      <p:pic>
        <p:nvPicPr>
          <p:cNvPr id="6" name="Picture 5"/>
          <p:cNvPicPr>
            <a:picLocks noChangeAspect="1"/>
          </p:cNvPicPr>
          <p:nvPr/>
        </p:nvPicPr>
        <p:blipFill>
          <a:blip r:embed="rId3"/>
          <a:stretch>
            <a:fillRect/>
          </a:stretch>
        </p:blipFill>
        <p:spPr>
          <a:xfrm>
            <a:off x="3394816" y="1906611"/>
            <a:ext cx="2592245" cy="2592245"/>
          </a:xfrm>
          <a:prstGeom prst="rect">
            <a:avLst/>
          </a:prstGeom>
        </p:spPr>
      </p:pic>
      <p:sp>
        <p:nvSpPr>
          <p:cNvPr id="7" name="TextBox 6"/>
          <p:cNvSpPr txBox="1"/>
          <p:nvPr/>
        </p:nvSpPr>
        <p:spPr>
          <a:xfrm>
            <a:off x="3394816" y="1537279"/>
            <a:ext cx="1461570" cy="369332"/>
          </a:xfrm>
          <a:prstGeom prst="rect">
            <a:avLst/>
          </a:prstGeom>
          <a:noFill/>
        </p:spPr>
        <p:txBody>
          <a:bodyPr wrap="none" rtlCol="0">
            <a:spAutoFit/>
          </a:bodyPr>
          <a:lstStyle/>
          <a:p>
            <a:r>
              <a:rPr lang="en-US" dirty="0" smtClean="0"/>
              <a:t>Serial Shield</a:t>
            </a:r>
            <a:endParaRPr lang="en-US" dirty="0"/>
          </a:p>
        </p:txBody>
      </p:sp>
      <p:sp>
        <p:nvSpPr>
          <p:cNvPr id="9" name="TextBox 8"/>
          <p:cNvSpPr txBox="1"/>
          <p:nvPr/>
        </p:nvSpPr>
        <p:spPr>
          <a:xfrm>
            <a:off x="6164608" y="1529226"/>
            <a:ext cx="1433844" cy="369332"/>
          </a:xfrm>
          <a:prstGeom prst="rect">
            <a:avLst/>
          </a:prstGeom>
          <a:noFill/>
        </p:spPr>
        <p:txBody>
          <a:bodyPr wrap="none" rtlCol="0">
            <a:spAutoFit/>
          </a:bodyPr>
          <a:lstStyle/>
          <a:p>
            <a:r>
              <a:rPr lang="en-US" dirty="0" smtClean="0"/>
              <a:t>Relay Shield</a:t>
            </a:r>
            <a:endParaRPr lang="en-US" dirty="0"/>
          </a:p>
        </p:txBody>
      </p:sp>
      <p:pic>
        <p:nvPicPr>
          <p:cNvPr id="10" name="Picture 9"/>
          <p:cNvPicPr>
            <a:picLocks noChangeAspect="1"/>
          </p:cNvPicPr>
          <p:nvPr/>
        </p:nvPicPr>
        <p:blipFill>
          <a:blip r:embed="rId4"/>
          <a:stretch>
            <a:fillRect/>
          </a:stretch>
        </p:blipFill>
        <p:spPr>
          <a:xfrm>
            <a:off x="6214901" y="1916155"/>
            <a:ext cx="2582701" cy="2582701"/>
          </a:xfrm>
          <a:prstGeom prst="rect">
            <a:avLst/>
          </a:prstGeom>
        </p:spPr>
      </p:pic>
    </p:spTree>
    <p:extLst>
      <p:ext uri="{BB962C8B-B14F-4D97-AF65-F5344CB8AC3E}">
        <p14:creationId xmlns:p14="http://schemas.microsoft.com/office/powerpoint/2010/main" val="1559803521"/>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Chris Berthold</a:t>
            </a:r>
            <a:endParaRPr lang="en-US" dirty="0">
              <a:solidFill>
                <a:srgbClr val="000000"/>
              </a:solidFill>
            </a:endParaRPr>
          </a:p>
        </p:txBody>
      </p:sp>
      <p:sp>
        <p:nvSpPr>
          <p:cNvPr id="3" name="Content Placeholder 2"/>
          <p:cNvSpPr>
            <a:spLocks noGrp="1"/>
          </p:cNvSpPr>
          <p:nvPr>
            <p:ph idx="1"/>
          </p:nvPr>
        </p:nvSpPr>
        <p:spPr/>
        <p:txBody>
          <a:bodyPr>
            <a:normAutofit fontScale="92500" lnSpcReduction="10000"/>
          </a:bodyPr>
          <a:lstStyle/>
          <a:p>
            <a:r>
              <a:rPr lang="en-US" dirty="0"/>
              <a:t>Over 15 years of development experience developing quality software and network administration</a:t>
            </a:r>
          </a:p>
          <a:p>
            <a:r>
              <a:rPr lang="en-US" dirty="0"/>
              <a:t>10 years of business development in a manufacturing setting</a:t>
            </a:r>
          </a:p>
          <a:p>
            <a:r>
              <a:rPr lang="en-US" dirty="0"/>
              <a:t>6 years of development as software consultant</a:t>
            </a:r>
          </a:p>
          <a:p>
            <a:r>
              <a:rPr lang="en-US" dirty="0"/>
              <a:t>Private pilot</a:t>
            </a:r>
          </a:p>
          <a:p>
            <a:r>
              <a:rPr lang="en-US" dirty="0"/>
              <a:t>Currently works on the awesome Product Development Team for </a:t>
            </a:r>
            <a:r>
              <a:rPr lang="en-US" dirty="0" err="1"/>
              <a:t>Flightdocs</a:t>
            </a:r>
            <a:endParaRPr lang="en-US" dirty="0"/>
          </a:p>
          <a:p>
            <a:endParaRPr lang="en-US" dirty="0"/>
          </a:p>
        </p:txBody>
      </p:sp>
    </p:spTree>
    <p:extLst>
      <p:ext uri="{BB962C8B-B14F-4D97-AF65-F5344CB8AC3E}">
        <p14:creationId xmlns:p14="http://schemas.microsoft.com/office/powerpoint/2010/main" val="30804588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GPS Signal to </a:t>
            </a:r>
            <a:r>
              <a:rPr lang="en-US" dirty="0" err="1" smtClean="0">
                <a:solidFill>
                  <a:srgbClr val="000000"/>
                </a:solidFill>
              </a:rPr>
              <a:t>ForeFlight</a:t>
            </a:r>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1018359" y="3437828"/>
            <a:ext cx="1219705" cy="1219705"/>
          </a:xfrm>
          <a:prstGeom prst="rect">
            <a:avLst/>
          </a:prstGeom>
        </p:spPr>
      </p:pic>
      <p:pic>
        <p:nvPicPr>
          <p:cNvPr id="5" name="Picture 4"/>
          <p:cNvPicPr>
            <a:picLocks noChangeAspect="1"/>
          </p:cNvPicPr>
          <p:nvPr/>
        </p:nvPicPr>
        <p:blipFill>
          <a:blip r:embed="rId3"/>
          <a:stretch>
            <a:fillRect/>
          </a:stretch>
        </p:blipFill>
        <p:spPr>
          <a:xfrm>
            <a:off x="1018359" y="1691493"/>
            <a:ext cx="1894718" cy="1244905"/>
          </a:xfrm>
          <a:prstGeom prst="rect">
            <a:avLst/>
          </a:prstGeom>
        </p:spPr>
      </p:pic>
      <p:sp>
        <p:nvSpPr>
          <p:cNvPr id="6" name="TextBox 5"/>
          <p:cNvSpPr txBox="1"/>
          <p:nvPr/>
        </p:nvSpPr>
        <p:spPr>
          <a:xfrm>
            <a:off x="962467" y="1286702"/>
            <a:ext cx="1653968" cy="369332"/>
          </a:xfrm>
          <a:prstGeom prst="rect">
            <a:avLst/>
          </a:prstGeom>
          <a:noFill/>
        </p:spPr>
        <p:txBody>
          <a:bodyPr wrap="none" rtlCol="0">
            <a:spAutoFit/>
          </a:bodyPr>
          <a:lstStyle/>
          <a:p>
            <a:r>
              <a:rPr lang="en-US" dirty="0" smtClean="0"/>
              <a:t>Raspberry Pi 2</a:t>
            </a:r>
            <a:endParaRPr lang="en-US" dirty="0"/>
          </a:p>
        </p:txBody>
      </p:sp>
      <p:sp>
        <p:nvSpPr>
          <p:cNvPr id="7" name="TextBox 6"/>
          <p:cNvSpPr txBox="1"/>
          <p:nvPr/>
        </p:nvSpPr>
        <p:spPr>
          <a:xfrm>
            <a:off x="962467" y="3068496"/>
            <a:ext cx="1275597" cy="369332"/>
          </a:xfrm>
          <a:prstGeom prst="rect">
            <a:avLst/>
          </a:prstGeom>
          <a:noFill/>
        </p:spPr>
        <p:txBody>
          <a:bodyPr wrap="none" rtlCol="0">
            <a:spAutoFit/>
          </a:bodyPr>
          <a:lstStyle/>
          <a:p>
            <a:r>
              <a:rPr lang="en-US" dirty="0" smtClean="0"/>
              <a:t>GPS Shield</a:t>
            </a:r>
            <a:endParaRPr lang="en-US" dirty="0"/>
          </a:p>
        </p:txBody>
      </p:sp>
      <p:sp>
        <p:nvSpPr>
          <p:cNvPr id="8" name="TextBox 7"/>
          <p:cNvSpPr txBox="1"/>
          <p:nvPr/>
        </p:nvSpPr>
        <p:spPr>
          <a:xfrm>
            <a:off x="2340299" y="3068496"/>
            <a:ext cx="453670" cy="707886"/>
          </a:xfrm>
          <a:prstGeom prst="rect">
            <a:avLst/>
          </a:prstGeom>
          <a:noFill/>
        </p:spPr>
        <p:txBody>
          <a:bodyPr wrap="none" rtlCol="0">
            <a:spAutoFit/>
          </a:bodyPr>
          <a:lstStyle/>
          <a:p>
            <a:r>
              <a:rPr lang="en-US" sz="4000" dirty="0" smtClean="0"/>
              <a:t>+</a:t>
            </a:r>
            <a:endParaRPr lang="en-US" sz="4000" dirty="0"/>
          </a:p>
        </p:txBody>
      </p:sp>
      <p:pic>
        <p:nvPicPr>
          <p:cNvPr id="9" name="Picture 8" descr="Screen Shot 2015-04-28 at 11.05.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832" y="1459360"/>
            <a:ext cx="3273025" cy="3218272"/>
          </a:xfrm>
          <a:prstGeom prst="rect">
            <a:avLst/>
          </a:prstGeom>
        </p:spPr>
      </p:pic>
      <p:pic>
        <p:nvPicPr>
          <p:cNvPr id="10" name="Picture 9"/>
          <p:cNvPicPr>
            <a:picLocks noChangeAspect="1"/>
          </p:cNvPicPr>
          <p:nvPr/>
        </p:nvPicPr>
        <p:blipFill>
          <a:blip r:embed="rId5"/>
          <a:stretch>
            <a:fillRect/>
          </a:stretch>
        </p:blipFill>
        <p:spPr>
          <a:xfrm>
            <a:off x="2913077" y="3389955"/>
            <a:ext cx="1267578" cy="1267578"/>
          </a:xfrm>
          <a:prstGeom prst="rect">
            <a:avLst/>
          </a:prstGeom>
        </p:spPr>
      </p:pic>
      <p:sp>
        <p:nvSpPr>
          <p:cNvPr id="11" name="Notched Right Arrow 10"/>
          <p:cNvSpPr/>
          <p:nvPr/>
        </p:nvSpPr>
        <p:spPr>
          <a:xfrm>
            <a:off x="3067910" y="1459360"/>
            <a:ext cx="2225489" cy="1734891"/>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Mono C#</a:t>
            </a:r>
          </a:p>
          <a:p>
            <a:pPr algn="ctr"/>
            <a:r>
              <a:rPr lang="en-US" dirty="0" smtClean="0"/>
              <a:t>Network Broadcast</a:t>
            </a:r>
            <a:endParaRPr lang="en-US" dirty="0"/>
          </a:p>
        </p:txBody>
      </p:sp>
    </p:spTree>
    <p:extLst>
      <p:ext uri="{BB962C8B-B14F-4D97-AF65-F5344CB8AC3E}">
        <p14:creationId xmlns:p14="http://schemas.microsoft.com/office/powerpoint/2010/main" val="250649844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What will it do?</a:t>
            </a:r>
            <a:endParaRPr lang="en-US" dirty="0">
              <a:solidFill>
                <a:srgbClr val="000000"/>
              </a:solidFill>
            </a:endParaRPr>
          </a:p>
        </p:txBody>
      </p:sp>
      <p:sp>
        <p:nvSpPr>
          <p:cNvPr id="3" name="Content Placeholder 2"/>
          <p:cNvSpPr>
            <a:spLocks noGrp="1"/>
          </p:cNvSpPr>
          <p:nvPr>
            <p:ph sz="half" idx="1"/>
          </p:nvPr>
        </p:nvSpPr>
        <p:spPr/>
        <p:txBody>
          <a:bodyPr>
            <a:normAutofit fontScale="77500" lnSpcReduction="20000"/>
          </a:bodyPr>
          <a:lstStyle/>
          <a:p>
            <a:r>
              <a:rPr lang="en-US" dirty="0" smtClean="0"/>
              <a:t>INPUT</a:t>
            </a:r>
          </a:p>
          <a:p>
            <a:pPr lvl="1"/>
            <a:r>
              <a:rPr lang="en-US" dirty="0" smtClean="0"/>
              <a:t>GPS Module</a:t>
            </a:r>
          </a:p>
          <a:p>
            <a:pPr lvl="1"/>
            <a:r>
              <a:rPr lang="en-US" dirty="0" err="1" smtClean="0"/>
              <a:t>gpsd</a:t>
            </a:r>
            <a:endParaRPr lang="en-US" dirty="0"/>
          </a:p>
          <a:p>
            <a:pPr lvl="2"/>
            <a:r>
              <a:rPr lang="en-US" dirty="0" smtClean="0"/>
              <a:t>Encoded to NMEA GPS encoding</a:t>
            </a:r>
          </a:p>
          <a:p>
            <a:pPr lvl="2"/>
            <a:r>
              <a:rPr lang="en-US" dirty="0" smtClean="0"/>
              <a:t>TCP </a:t>
            </a:r>
            <a:r>
              <a:rPr lang="en-US" dirty="0" err="1" smtClean="0"/>
              <a:t>localhost</a:t>
            </a:r>
            <a:endParaRPr lang="en-US" dirty="0"/>
          </a:p>
          <a:p>
            <a:pPr lvl="3"/>
            <a:r>
              <a:rPr lang="en-US" dirty="0" smtClean="0"/>
              <a:t>Port 2947</a:t>
            </a:r>
            <a:endParaRPr lang="en-US" dirty="0"/>
          </a:p>
        </p:txBody>
      </p:sp>
      <p:sp>
        <p:nvSpPr>
          <p:cNvPr id="4" name="Content Placeholder 3"/>
          <p:cNvSpPr>
            <a:spLocks noGrp="1"/>
          </p:cNvSpPr>
          <p:nvPr>
            <p:ph sz="half" idx="13"/>
          </p:nvPr>
        </p:nvSpPr>
        <p:spPr/>
        <p:txBody>
          <a:bodyPr>
            <a:normAutofit fontScale="92500" lnSpcReduction="20000"/>
          </a:bodyPr>
          <a:lstStyle/>
          <a:p>
            <a:r>
              <a:rPr lang="en-US" dirty="0" smtClean="0"/>
              <a:t>Output</a:t>
            </a:r>
          </a:p>
          <a:p>
            <a:pPr lvl="1"/>
            <a:r>
              <a:rPr lang="en-US" dirty="0" smtClean="0"/>
              <a:t>UDP Broadcast</a:t>
            </a:r>
          </a:p>
          <a:p>
            <a:pPr lvl="2"/>
            <a:r>
              <a:rPr lang="en-US" dirty="0" err="1" smtClean="0"/>
              <a:t>ForeFlight</a:t>
            </a:r>
            <a:r>
              <a:rPr lang="en-US" dirty="0" smtClean="0"/>
              <a:t> Encoded format</a:t>
            </a:r>
          </a:p>
          <a:p>
            <a:pPr lvl="2"/>
            <a:r>
              <a:rPr lang="en-US" dirty="0" smtClean="0"/>
              <a:t>Xxx.xxx.xxx.255 </a:t>
            </a:r>
          </a:p>
          <a:p>
            <a:pPr lvl="3"/>
            <a:r>
              <a:rPr lang="en-US" dirty="0" smtClean="0"/>
              <a:t>Port 49002</a:t>
            </a:r>
            <a:endParaRPr lang="en-US" dirty="0"/>
          </a:p>
        </p:txBody>
      </p:sp>
      <p:sp>
        <p:nvSpPr>
          <p:cNvPr id="5" name="Content Placeholder 4"/>
          <p:cNvSpPr>
            <a:spLocks noGrp="1"/>
          </p:cNvSpPr>
          <p:nvPr>
            <p:ph sz="half" idx="14"/>
          </p:nvPr>
        </p:nvSpPr>
        <p:spPr/>
        <p:txBody>
          <a:bodyPr>
            <a:normAutofit fontScale="92500" lnSpcReduction="10000"/>
          </a:bodyPr>
          <a:lstStyle/>
          <a:p>
            <a:r>
              <a:rPr lang="en-US" dirty="0" smtClean="0"/>
              <a:t>C# application</a:t>
            </a:r>
          </a:p>
          <a:p>
            <a:pPr lvl="1"/>
            <a:r>
              <a:rPr lang="en-US" dirty="0" smtClean="0"/>
              <a:t>Orchestrates the inputs</a:t>
            </a:r>
          </a:p>
          <a:p>
            <a:pPr lvl="1"/>
            <a:r>
              <a:rPr lang="en-US" dirty="0" smtClean="0"/>
              <a:t>Converts data</a:t>
            </a:r>
          </a:p>
          <a:p>
            <a:pPr lvl="1"/>
            <a:r>
              <a:rPr lang="en-US" dirty="0" smtClean="0"/>
              <a:t>Responds to changes in position</a:t>
            </a:r>
          </a:p>
          <a:p>
            <a:pPr lvl="1"/>
            <a:r>
              <a:rPr lang="en-US" dirty="0" smtClean="0"/>
              <a:t>Outputs response on regular 1 second interval according to </a:t>
            </a:r>
            <a:r>
              <a:rPr lang="en-US" dirty="0" err="1" smtClean="0"/>
              <a:t>ForeFlight</a:t>
            </a:r>
            <a:r>
              <a:rPr lang="en-US" dirty="0" smtClean="0"/>
              <a:t> API</a:t>
            </a:r>
          </a:p>
          <a:p>
            <a:pPr lvl="1"/>
            <a:r>
              <a:rPr lang="en-US" dirty="0" smtClean="0"/>
              <a:t>Uses Reactive Extensions and </a:t>
            </a:r>
            <a:r>
              <a:rPr lang="en-US" dirty="0" err="1" smtClean="0"/>
              <a:t>Spatial.NET</a:t>
            </a:r>
            <a:r>
              <a:rPr lang="en-US" dirty="0" smtClean="0"/>
              <a:t> to create events for input and output</a:t>
            </a:r>
            <a:endParaRPr lang="en-US" dirty="0"/>
          </a:p>
        </p:txBody>
      </p:sp>
    </p:spTree>
    <p:extLst>
      <p:ext uri="{BB962C8B-B14F-4D97-AF65-F5344CB8AC3E}">
        <p14:creationId xmlns:p14="http://schemas.microsoft.com/office/powerpoint/2010/main" val="3424780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Wrapping up – Q &amp; A</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Getting time for beer but always glad to field questions</a:t>
            </a:r>
          </a:p>
          <a:p>
            <a:r>
              <a:rPr lang="en-US" dirty="0" smtClean="0"/>
              <a:t>Hope you enjoyed the presentation</a:t>
            </a:r>
          </a:p>
          <a:p>
            <a:r>
              <a:rPr lang="en-US" dirty="0" smtClean="0"/>
              <a:t>If you think I’m going to write at least one more bullet point you may be right</a:t>
            </a:r>
          </a:p>
          <a:p>
            <a:r>
              <a:rPr lang="en-US" dirty="0" smtClean="0"/>
              <a:t>I can fit more you know……</a:t>
            </a:r>
          </a:p>
          <a:p>
            <a:r>
              <a:rPr lang="en-US" dirty="0" smtClean="0"/>
              <a:t>OK last one, have a good night, Thanks for coming!</a:t>
            </a:r>
            <a:endParaRPr lang="en-US" dirty="0"/>
          </a:p>
        </p:txBody>
      </p:sp>
    </p:spTree>
    <p:extLst>
      <p:ext uri="{BB962C8B-B14F-4D97-AF65-F5344CB8AC3E}">
        <p14:creationId xmlns:p14="http://schemas.microsoft.com/office/powerpoint/2010/main" val="5169356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26 at 2.53.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 y="469900"/>
            <a:ext cx="7683500" cy="4203700"/>
          </a:xfrm>
          <a:prstGeom prst="rect">
            <a:avLst/>
          </a:prstGeom>
        </p:spPr>
      </p:pic>
      <p:sp>
        <p:nvSpPr>
          <p:cNvPr id="4" name="Rectangle 3"/>
          <p:cNvSpPr/>
          <p:nvPr/>
        </p:nvSpPr>
        <p:spPr>
          <a:xfrm>
            <a:off x="723900" y="4197998"/>
            <a:ext cx="2085727" cy="276999"/>
          </a:xfrm>
          <a:prstGeom prst="rect">
            <a:avLst/>
          </a:prstGeom>
        </p:spPr>
        <p:txBody>
          <a:bodyPr wrap="none">
            <a:spAutoFit/>
          </a:bodyPr>
          <a:lstStyle/>
          <a:p>
            <a:r>
              <a:rPr lang="en-US" sz="1200" dirty="0"/>
              <a:t>Cisco IBSG 2011 </a:t>
            </a:r>
            <a:r>
              <a:rPr lang="en-US" sz="1200" dirty="0" err="1"/>
              <a:t>Infographic</a:t>
            </a:r>
            <a:endParaRPr lang="en-US" sz="1200" dirty="0"/>
          </a:p>
        </p:txBody>
      </p:sp>
    </p:spTree>
    <p:extLst>
      <p:ext uri="{BB962C8B-B14F-4D97-AF65-F5344CB8AC3E}">
        <p14:creationId xmlns:p14="http://schemas.microsoft.com/office/powerpoint/2010/main" val="251544936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6 at 2.55.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263" y="440153"/>
            <a:ext cx="6822415" cy="4309939"/>
          </a:xfrm>
          <a:prstGeom prst="rect">
            <a:avLst/>
          </a:prstGeom>
        </p:spPr>
      </p:pic>
      <p:sp>
        <p:nvSpPr>
          <p:cNvPr id="3" name="TextBox 2"/>
          <p:cNvSpPr txBox="1"/>
          <p:nvPr/>
        </p:nvSpPr>
        <p:spPr>
          <a:xfrm>
            <a:off x="5746041" y="4330044"/>
            <a:ext cx="2085727" cy="276999"/>
          </a:xfrm>
          <a:prstGeom prst="rect">
            <a:avLst/>
          </a:prstGeom>
          <a:noFill/>
        </p:spPr>
        <p:txBody>
          <a:bodyPr wrap="none" rtlCol="0">
            <a:spAutoFit/>
          </a:bodyPr>
          <a:lstStyle/>
          <a:p>
            <a:r>
              <a:rPr lang="en-US" sz="1200" dirty="0"/>
              <a:t>Cisco IBSG 2011 </a:t>
            </a:r>
            <a:r>
              <a:rPr lang="en-US" sz="1200" dirty="0" err="1"/>
              <a:t>Infographic</a:t>
            </a:r>
            <a:endParaRPr lang="en-US" sz="1200" dirty="0"/>
          </a:p>
        </p:txBody>
      </p:sp>
    </p:spTree>
    <p:extLst>
      <p:ext uri="{BB962C8B-B14F-4D97-AF65-F5344CB8AC3E}">
        <p14:creationId xmlns:p14="http://schemas.microsoft.com/office/powerpoint/2010/main" val="1492055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Introducing Raspberry Pi 2 </a:t>
            </a:r>
            <a:endParaRPr lang="en-US" dirty="0">
              <a:solidFill>
                <a:srgbClr val="000000"/>
              </a:solidFill>
            </a:endParaRPr>
          </a:p>
        </p:txBody>
      </p:sp>
      <p:sp>
        <p:nvSpPr>
          <p:cNvPr id="5" name="Content Placeholder 4"/>
          <p:cNvSpPr>
            <a:spLocks noGrp="1"/>
          </p:cNvSpPr>
          <p:nvPr>
            <p:ph idx="1"/>
          </p:nvPr>
        </p:nvSpPr>
        <p:spPr/>
        <p:txBody>
          <a:bodyPr/>
          <a:lstStyle/>
          <a:p>
            <a:r>
              <a:rPr lang="en-US" dirty="0"/>
              <a:t>The Raspberry Pi is a series of credit card-sized single-board computers developed in the UK by the Raspberry Pi Foundation with the intention of promoting the teaching of basic computer science in </a:t>
            </a:r>
            <a:r>
              <a:rPr lang="en-US" dirty="0" smtClean="0"/>
              <a:t>schools.</a:t>
            </a:r>
          </a:p>
          <a:p>
            <a:r>
              <a:rPr lang="en-US" dirty="0"/>
              <a:t>Because it has an ARMv7 processor, it can run the full range of ARM GNU/Linux distributions, including Snappy Ubuntu Core, as well as Microsoft Windows 10 (see the blog for more information)</a:t>
            </a:r>
            <a:endParaRPr lang="en-US" dirty="0" smtClean="0"/>
          </a:p>
          <a:p>
            <a:pPr marL="0" indent="0">
              <a:buNone/>
            </a:pPr>
            <a:endParaRPr lang="en-US" dirty="0"/>
          </a:p>
        </p:txBody>
      </p:sp>
      <p:pic>
        <p:nvPicPr>
          <p:cNvPr id="6" name="Picture 5"/>
          <p:cNvPicPr>
            <a:picLocks noChangeAspect="1"/>
          </p:cNvPicPr>
          <p:nvPr/>
        </p:nvPicPr>
        <p:blipFill>
          <a:blip r:embed="rId2"/>
          <a:stretch>
            <a:fillRect/>
          </a:stretch>
        </p:blipFill>
        <p:spPr>
          <a:xfrm>
            <a:off x="7450965" y="285750"/>
            <a:ext cx="911985" cy="1104217"/>
          </a:xfrm>
          <a:prstGeom prst="rect">
            <a:avLst/>
          </a:prstGeom>
        </p:spPr>
      </p:pic>
    </p:spTree>
    <p:extLst>
      <p:ext uri="{BB962C8B-B14F-4D97-AF65-F5344CB8AC3E}">
        <p14:creationId xmlns:p14="http://schemas.microsoft.com/office/powerpoint/2010/main" val="1528291510"/>
      </p:ext>
    </p:extLst>
  </p:cSld>
  <p:clrMapOvr>
    <a:masterClrMapping/>
  </p:clrMapOvr>
  <mc:AlternateContent xmlns:mc="http://schemas.openxmlformats.org/markup-compatibility/2006">
    <mc:Choice xmlns:p14="http://schemas.microsoft.com/office/powerpoint/2010/main" Requires="p14">
      <p:transition spd="slow" p14:dur="2400">
        <p14:honeycomb/>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Building The Platform</a:t>
            </a:r>
            <a:endParaRPr lang="en-US" dirty="0">
              <a:solidFill>
                <a:srgbClr val="000000"/>
              </a:solidFill>
            </a:endParaRPr>
          </a:p>
        </p:txBody>
      </p:sp>
      <p:sp>
        <p:nvSpPr>
          <p:cNvPr id="3" name="Content Placeholder 2"/>
          <p:cNvSpPr>
            <a:spLocks noGrp="1"/>
          </p:cNvSpPr>
          <p:nvPr>
            <p:ph idx="1"/>
          </p:nvPr>
        </p:nvSpPr>
        <p:spPr/>
        <p:txBody>
          <a:bodyPr/>
          <a:lstStyle/>
          <a:p>
            <a:r>
              <a:rPr lang="en-US" dirty="0" smtClean="0"/>
              <a:t>NOOBS Installation</a:t>
            </a:r>
            <a:endParaRPr lang="en-US" dirty="0"/>
          </a:p>
        </p:txBody>
      </p:sp>
      <p:pic>
        <p:nvPicPr>
          <p:cNvPr id="6" name="Picture 5"/>
          <p:cNvPicPr>
            <a:picLocks noChangeAspect="1"/>
          </p:cNvPicPr>
          <p:nvPr/>
        </p:nvPicPr>
        <p:blipFill>
          <a:blip r:embed="rId2"/>
          <a:stretch>
            <a:fillRect/>
          </a:stretch>
        </p:blipFill>
        <p:spPr>
          <a:xfrm>
            <a:off x="3543970" y="188637"/>
            <a:ext cx="5114871" cy="5114871"/>
          </a:xfrm>
          <a:prstGeom prst="rect">
            <a:avLst/>
          </a:prstGeom>
        </p:spPr>
      </p:pic>
    </p:spTree>
    <p:extLst>
      <p:ext uri="{BB962C8B-B14F-4D97-AF65-F5344CB8AC3E}">
        <p14:creationId xmlns:p14="http://schemas.microsoft.com/office/powerpoint/2010/main" val="38501047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Raspberry Pi 2</a:t>
            </a:r>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5283110" y="452827"/>
            <a:ext cx="3291944" cy="2162938"/>
          </a:xfrm>
          <a:prstGeom prst="rect">
            <a:avLst/>
          </a:prstGeom>
        </p:spPr>
      </p:pic>
      <p:pic>
        <p:nvPicPr>
          <p:cNvPr id="5" name="Picture 4"/>
          <p:cNvPicPr>
            <a:picLocks noChangeAspect="1"/>
          </p:cNvPicPr>
          <p:nvPr/>
        </p:nvPicPr>
        <p:blipFill>
          <a:blip r:embed="rId3"/>
          <a:stretch>
            <a:fillRect/>
          </a:stretch>
        </p:blipFill>
        <p:spPr>
          <a:xfrm>
            <a:off x="367714" y="1402648"/>
            <a:ext cx="4711937" cy="3193071"/>
          </a:xfrm>
          <a:prstGeom prst="rect">
            <a:avLst/>
          </a:prstGeom>
        </p:spPr>
      </p:pic>
    </p:spTree>
    <p:extLst>
      <p:ext uri="{BB962C8B-B14F-4D97-AF65-F5344CB8AC3E}">
        <p14:creationId xmlns:p14="http://schemas.microsoft.com/office/powerpoint/2010/main" val="191532686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Features and Specifications</a:t>
            </a:r>
            <a:endParaRPr lang="en-US" dirty="0">
              <a:solidFill>
                <a:srgbClr val="000000"/>
              </a:solidFill>
            </a:endParaRPr>
          </a:p>
        </p:txBody>
      </p:sp>
      <p:sp>
        <p:nvSpPr>
          <p:cNvPr id="3" name="Content Placeholder 2"/>
          <p:cNvSpPr>
            <a:spLocks noGrp="1"/>
          </p:cNvSpPr>
          <p:nvPr>
            <p:ph idx="1"/>
          </p:nvPr>
        </p:nvSpPr>
        <p:spPr>
          <a:xfrm>
            <a:off x="779464" y="1371600"/>
            <a:ext cx="3797251" cy="3156698"/>
          </a:xfrm>
        </p:spPr>
        <p:txBody>
          <a:bodyPr>
            <a:normAutofit fontScale="85000" lnSpcReduction="20000"/>
          </a:bodyPr>
          <a:lstStyle/>
          <a:p>
            <a:r>
              <a:rPr lang="en-US" dirty="0" smtClean="0"/>
              <a:t>A 900MHz quad-core ARM Cortex-A7 CPU</a:t>
            </a:r>
          </a:p>
          <a:p>
            <a:r>
              <a:rPr lang="en-US" dirty="0" smtClean="0"/>
              <a:t>1GB RAM</a:t>
            </a:r>
          </a:p>
          <a:p>
            <a:r>
              <a:rPr lang="en-US" dirty="0" smtClean="0"/>
              <a:t>4 USB ports</a:t>
            </a:r>
          </a:p>
          <a:p>
            <a:r>
              <a:rPr lang="en-US" dirty="0" smtClean="0"/>
              <a:t>40 GPIO pins</a:t>
            </a:r>
          </a:p>
          <a:p>
            <a:r>
              <a:rPr lang="en-US" dirty="0" smtClean="0"/>
              <a:t>Full HDMI port</a:t>
            </a:r>
          </a:p>
          <a:p>
            <a:r>
              <a:rPr lang="en-US" dirty="0" smtClean="0"/>
              <a:t>Ethernet port</a:t>
            </a:r>
          </a:p>
        </p:txBody>
      </p:sp>
      <p:sp>
        <p:nvSpPr>
          <p:cNvPr id="4" name="Content Placeholder 2"/>
          <p:cNvSpPr txBox="1">
            <a:spLocks/>
          </p:cNvSpPr>
          <p:nvPr/>
        </p:nvSpPr>
        <p:spPr>
          <a:xfrm>
            <a:off x="4829616" y="1538905"/>
            <a:ext cx="3797251" cy="3156698"/>
          </a:xfrm>
          <a:prstGeom prst="rect">
            <a:avLst/>
          </a:prstGeom>
        </p:spPr>
        <p:txBody>
          <a:bodyPr vert="horz" lIns="91440" tIns="45720" rIns="91440" bIns="45720" rtlCol="0">
            <a:normAutofit fontScale="92500" lnSpcReduction="10000"/>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r>
              <a:rPr lang="en-US" dirty="0" smtClean="0"/>
              <a:t>Combined 3.5mm audio jack and composite video</a:t>
            </a:r>
          </a:p>
          <a:p>
            <a:r>
              <a:rPr lang="en-US" dirty="0" smtClean="0"/>
              <a:t>Camera interface (CSI)</a:t>
            </a:r>
          </a:p>
          <a:p>
            <a:r>
              <a:rPr lang="en-US" dirty="0" smtClean="0"/>
              <a:t>Display interface (DSI)</a:t>
            </a:r>
          </a:p>
          <a:p>
            <a:r>
              <a:rPr lang="en-US" dirty="0" smtClean="0"/>
              <a:t>Micro SD card slot</a:t>
            </a:r>
          </a:p>
          <a:p>
            <a:r>
              <a:rPr lang="en-US" dirty="0" err="1" smtClean="0"/>
              <a:t>VideoCore</a:t>
            </a:r>
            <a:r>
              <a:rPr lang="en-US" dirty="0" smtClean="0"/>
              <a:t> IV 3D graphics core</a:t>
            </a:r>
            <a:endParaRPr lang="en-US" dirty="0"/>
          </a:p>
        </p:txBody>
      </p:sp>
    </p:spTree>
    <p:extLst>
      <p:ext uri="{BB962C8B-B14F-4D97-AF65-F5344CB8AC3E}">
        <p14:creationId xmlns:p14="http://schemas.microsoft.com/office/powerpoint/2010/main" val="7665633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What you need to get started</a:t>
            </a:r>
            <a:endParaRPr lang="en-US" dirty="0">
              <a:solidFill>
                <a:srgbClr val="00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A </a:t>
            </a:r>
            <a:r>
              <a:rPr lang="en-US" dirty="0" err="1" smtClean="0"/>
              <a:t>MicroUSB</a:t>
            </a:r>
            <a:r>
              <a:rPr lang="en-US" dirty="0" smtClean="0"/>
              <a:t> Power supply capable of 1.5Amps (2 amps suggested) – Samsung Galaxy S5 for example</a:t>
            </a:r>
          </a:p>
          <a:p>
            <a:r>
              <a:rPr lang="en-US" dirty="0" smtClean="0"/>
              <a:t>A </a:t>
            </a:r>
            <a:r>
              <a:rPr lang="en-US" dirty="0" err="1" smtClean="0"/>
              <a:t>MicroSD</a:t>
            </a:r>
            <a:r>
              <a:rPr lang="en-US" dirty="0" smtClean="0"/>
              <a:t> card compatible with Raspberry PI 2</a:t>
            </a:r>
          </a:p>
          <a:p>
            <a:pPr lvl="1"/>
            <a:r>
              <a:rPr lang="en-US" dirty="0" smtClean="0"/>
              <a:t>Not all cards are created equal</a:t>
            </a:r>
          </a:p>
          <a:p>
            <a:pPr lvl="1"/>
            <a:r>
              <a:rPr lang="en-US" dirty="0" smtClean="0"/>
              <a:t>Recommend the NOOBS cards – great place to start and no issues</a:t>
            </a:r>
          </a:p>
          <a:p>
            <a:r>
              <a:rPr lang="en-US" dirty="0" smtClean="0"/>
              <a:t>A TV with HDMI to plug into or a USB to TTL Serial Cable</a:t>
            </a:r>
          </a:p>
          <a:p>
            <a:r>
              <a:rPr lang="en-US" dirty="0" smtClean="0"/>
              <a:t>A WIFI Dongle or Ethernet Cable for internet access</a:t>
            </a:r>
          </a:p>
          <a:p>
            <a:endParaRPr lang="en-US" dirty="0" smtClean="0"/>
          </a:p>
          <a:p>
            <a:pPr marL="0" indent="0">
              <a:buNone/>
            </a:pPr>
            <a:endParaRPr lang="en-US" dirty="0"/>
          </a:p>
        </p:txBody>
      </p:sp>
    </p:spTree>
    <p:extLst>
      <p:ext uri="{BB962C8B-B14F-4D97-AF65-F5344CB8AC3E}">
        <p14:creationId xmlns:p14="http://schemas.microsoft.com/office/powerpoint/2010/main" val="6406278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Revolutio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1993</TotalTime>
  <Words>741</Words>
  <Application>Microsoft Macintosh PowerPoint</Application>
  <PresentationFormat>On-screen Show (16:9)</PresentationFormat>
  <Paragraphs>130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Revolution</vt:lpstr>
      <vt:lpstr>Internet of Things using .NET</vt:lpstr>
      <vt:lpstr>Chris Berthold</vt:lpstr>
      <vt:lpstr>PowerPoint Presentation</vt:lpstr>
      <vt:lpstr>PowerPoint Presentation</vt:lpstr>
      <vt:lpstr>Introducing Raspberry Pi 2 </vt:lpstr>
      <vt:lpstr>Building The Platform</vt:lpstr>
      <vt:lpstr>Raspberry Pi 2</vt:lpstr>
      <vt:lpstr>Features and Specifications</vt:lpstr>
      <vt:lpstr>What you need to get started</vt:lpstr>
      <vt:lpstr>What is Internet of Things?</vt:lpstr>
      <vt:lpstr>PowerPoint Presentation</vt:lpstr>
      <vt:lpstr>In ENGLISH Please!</vt:lpstr>
      <vt:lpstr>Internet of Things: Operations</vt:lpstr>
      <vt:lpstr>Types of Input and Output</vt:lpstr>
      <vt:lpstr>Inputs</vt:lpstr>
      <vt:lpstr>Outputs</vt:lpstr>
      <vt:lpstr>Example of Direct IO in C#</vt:lpstr>
      <vt:lpstr>GPIO PinOut</vt:lpstr>
      <vt:lpstr>Using a Shield with Raspberry Pi</vt:lpstr>
      <vt:lpstr>GPS Signal to ForeFlight</vt:lpstr>
      <vt:lpstr>What will it do?</vt:lpstr>
      <vt:lpstr>Wrapping up – Q &amp; 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using .NET</dc:title>
  <dc:creator>Chris Berthold</dc:creator>
  <cp:lastModifiedBy>Chris Berthold</cp:lastModifiedBy>
  <cp:revision>35</cp:revision>
  <dcterms:created xsi:type="dcterms:W3CDTF">2015-04-26T16:49:22Z</dcterms:created>
  <dcterms:modified xsi:type="dcterms:W3CDTF">2015-04-29T05:09:07Z</dcterms:modified>
</cp:coreProperties>
</file>